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43"/>
  </p:notesMasterIdLst>
  <p:handoutMasterIdLst>
    <p:handoutMasterId r:id="rId44"/>
  </p:handoutMasterIdLst>
  <p:sldIdLst>
    <p:sldId id="313" r:id="rId3"/>
    <p:sldId id="351" r:id="rId4"/>
    <p:sldId id="393" r:id="rId5"/>
    <p:sldId id="394" r:id="rId6"/>
    <p:sldId id="314" r:id="rId7"/>
    <p:sldId id="317" r:id="rId8"/>
    <p:sldId id="318" r:id="rId9"/>
    <p:sldId id="372" r:id="rId10"/>
    <p:sldId id="335" r:id="rId11"/>
    <p:sldId id="334" r:id="rId12"/>
    <p:sldId id="332" r:id="rId13"/>
    <p:sldId id="350" r:id="rId14"/>
    <p:sldId id="373" r:id="rId15"/>
    <p:sldId id="353" r:id="rId16"/>
    <p:sldId id="338" r:id="rId17"/>
    <p:sldId id="375" r:id="rId18"/>
    <p:sldId id="377" r:id="rId19"/>
    <p:sldId id="378" r:id="rId20"/>
    <p:sldId id="379" r:id="rId21"/>
    <p:sldId id="380" r:id="rId22"/>
    <p:sldId id="381" r:id="rId23"/>
    <p:sldId id="382" r:id="rId24"/>
    <p:sldId id="385" r:id="rId25"/>
    <p:sldId id="383" r:id="rId26"/>
    <p:sldId id="390" r:id="rId27"/>
    <p:sldId id="391" r:id="rId28"/>
    <p:sldId id="384" r:id="rId29"/>
    <p:sldId id="388" r:id="rId30"/>
    <p:sldId id="386" r:id="rId31"/>
    <p:sldId id="392" r:id="rId32"/>
    <p:sldId id="387" r:id="rId33"/>
    <p:sldId id="323" r:id="rId34"/>
    <p:sldId id="389" r:id="rId35"/>
    <p:sldId id="322" r:id="rId36"/>
    <p:sldId id="352" r:id="rId37"/>
    <p:sldId id="324" r:id="rId38"/>
    <p:sldId id="325" r:id="rId39"/>
    <p:sldId id="327" r:id="rId40"/>
    <p:sldId id="328" r:id="rId41"/>
    <p:sldId id="329"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90979" autoAdjust="0"/>
  </p:normalViewPr>
  <p:slideViewPr>
    <p:cSldViewPr snapToGrid="0">
      <p:cViewPr>
        <p:scale>
          <a:sx n="125" d="100"/>
          <a:sy n="125" d="100"/>
        </p:scale>
        <p:origin x="210" y="510"/>
      </p:cViewPr>
      <p:guideLst/>
    </p:cSldViewPr>
  </p:slideViewPr>
  <p:notesTextViewPr>
    <p:cViewPr>
      <p:scale>
        <a:sx n="1" d="1"/>
        <a:sy n="1" d="1"/>
      </p:scale>
      <p:origin x="0" y="0"/>
    </p:cViewPr>
  </p:notesTextViewPr>
  <p:notesViewPr>
    <p:cSldViewPr snapToGrid="0">
      <p:cViewPr varScale="1">
        <p:scale>
          <a:sx n="121" d="100"/>
          <a:sy n="121" d="100"/>
        </p:scale>
        <p:origin x="4074"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pPr algn="ctr">
            <a:buNone/>
          </a:pPr>
          <a:r>
            <a:rPr lang="de-DE" dirty="0"/>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pPr algn="ctr">
            <a:buNone/>
          </a:pPr>
          <a:r>
            <a:rPr lang="de-DE" dirty="0"/>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pPr algn="ctr">
            <a:buNone/>
          </a:pPr>
          <a:r>
            <a:rPr lang="de-DE" dirty="0"/>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pPr>
            <a:buNone/>
          </a:pPr>
          <a:r>
            <a:rPr lang="de-DE" dirty="0"/>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dgm:spPr/>
      <dgm:t>
        <a:bodyPr/>
        <a:lstStyle/>
        <a:p>
          <a:pPr algn="ctr">
            <a:buNone/>
          </a:pPr>
          <a:endParaRPr lang="de-DE" dirty="0"/>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buNone/>
          </a:pPr>
          <a:endParaRPr lang="de-DE"/>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24F1621D-BDB2-47D5-8B83-9D976289E500}" type="presOf" srcId="{67499861-95F5-4B53-B355-EAE3F0CE4CB2}" destId="{3F2AFCEA-7279-4683-BEA2-FCE769822594}" srcOrd="0" destOrd="1"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0"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1"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41C349CD-62B4-4D7F-84C5-0E810D9A27B5}" type="presOf" srcId="{D9A924C6-6444-42F7-9298-0FB3449EBDA7}" destId="{87421DCA-4C05-4B50-A300-940F001EA6D0}" srcOrd="1" destOrd="0" presId="urn:microsoft.com/office/officeart/2005/8/layout/hProcess4"/>
    <dgm:cxn modelId="{7516CFCD-F423-4F3C-A79E-9F3E94B7E680}" type="presOf" srcId="{D9A924C6-6444-42F7-9298-0FB3449EBDA7}" destId="{3F2AFCEA-7279-4683-BEA2-FCE769822594}" srcOrd="0" destOrd="0"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pPr algn="ctr">
            <a:buNone/>
          </a:pPr>
          <a:r>
            <a:rPr lang="de-DE" dirty="0"/>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pPr algn="ctr">
            <a:buNone/>
          </a:pPr>
          <a:r>
            <a:rPr lang="de-DE" dirty="0"/>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pPr algn="ctr">
            <a:buNone/>
          </a:pPr>
          <a:r>
            <a:rPr lang="de-DE" dirty="0"/>
            <a:t>IBM Watson gewinnt </a:t>
          </a:r>
          <a:r>
            <a:rPr lang="de-DE" b="1" i="1" dirty="0"/>
            <a:t>Jeopardy!</a:t>
          </a:r>
          <a:endParaRPr lang="de-DE"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pPr algn="ctr">
            <a:buNone/>
          </a:pPr>
          <a:r>
            <a:rPr lang="de-DE"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dgm:spPr/>
      <dgm:t>
        <a:bodyPr/>
        <a:lstStyle/>
        <a:p>
          <a:pPr algn="ctr">
            <a:buNone/>
          </a:pPr>
          <a:endParaRPr lang="de-DE"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dgm:spPr/>
      <dgm:t>
        <a:bodyPr/>
        <a:lstStyle/>
        <a:p>
          <a:pPr algn="ctr">
            <a:buNone/>
          </a:pPr>
          <a:endParaRPr lang="de-DE" dirty="0"/>
        </a:p>
      </dgm:t>
    </dgm:pt>
    <dgm:pt modelId="{C4EEA02C-C85C-4B63-8AB7-B6D8E2E5A3F6}" type="parTrans" cxnId="{0EB06647-C780-4F2D-B20D-14907D0A6123}">
      <dgm:prSet/>
      <dgm:spPr/>
    </dgm:pt>
    <dgm:pt modelId="{D9937F10-60FB-4117-8EF4-715243B72764}" type="sibTrans" cxnId="{0EB06647-C780-4F2D-B20D-14907D0A6123}">
      <dgm:prSet/>
      <dgm:spPr/>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pPr algn="ctr">
            <a:buNone/>
          </a:pPr>
          <a:r>
            <a:rPr lang="de-DE" dirty="0" err="1"/>
            <a:t>ChatGPT</a:t>
          </a:r>
          <a:endParaRPr lang="de-DE" dirty="0"/>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pPr algn="ctr">
            <a:buNone/>
          </a:pPr>
          <a:r>
            <a:rPr lang="de-DE"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pPr algn="ctr">
            <a:buNone/>
          </a:pPr>
          <a:r>
            <a:rPr lang="de-DE" dirty="0"/>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pPr algn="ctr">
            <a:buNone/>
          </a:pPr>
          <a:r>
            <a:rPr lang="de-DE" dirty="0"/>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pPr algn="ctr">
            <a:buNone/>
          </a:pPr>
          <a:r>
            <a:rPr lang="de-DE" dirty="0" err="1"/>
            <a:t>DeepFaceLive</a:t>
          </a:r>
          <a:endParaRPr lang="de-DE"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dgm:spPr/>
      <dgm:t>
        <a:bodyPr/>
        <a:lstStyle/>
        <a:p>
          <a:pPr algn="ctr">
            <a:buNone/>
          </a:pPr>
          <a:endParaRPr lang="de-DE" dirty="0"/>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404F7719-F240-4284-832C-F8A887DEB969}">
      <dgm:prSet phldrT="[Text]"/>
      <dgm:spPr/>
      <dgm:t>
        <a:bodyPr/>
        <a:lstStyle/>
        <a:p>
          <a:pPr algn="ctr">
            <a:buNone/>
          </a:pPr>
          <a:endParaRPr lang="de-DE" dirty="0"/>
        </a:p>
      </dgm:t>
    </dgm:pt>
    <dgm:pt modelId="{CE3C7792-FE96-4D0D-85DF-D32C59888A66}" type="parTrans" cxnId="{2EDD016D-9D2A-43F5-A67F-16146D0BBD07}">
      <dgm:prSet/>
      <dgm:spPr/>
      <dgm:t>
        <a:bodyPr/>
        <a:lstStyle/>
        <a:p>
          <a:endParaRPr lang="de-DE"/>
        </a:p>
      </dgm:t>
    </dgm:pt>
    <dgm:pt modelId="{C7A33BE3-D77A-4189-B445-FC89EA4A9B7F}" type="sibTrans" cxnId="{2EDD016D-9D2A-43F5-A67F-16146D0BBD07}">
      <dgm:prSet/>
      <dgm:spPr/>
      <dgm:t>
        <a:bodyPr/>
        <a:lstStyle/>
        <a:p>
          <a:endParaRPr lang="de-DE"/>
        </a:p>
      </dgm:t>
    </dgm:pt>
    <dgm:pt modelId="{E00E30F6-25DB-4F1B-9B63-08C8D355F5E8}">
      <dgm:prSet phldrT="[Text]"/>
      <dgm:spPr/>
      <dgm:t>
        <a:bodyPr/>
        <a:lstStyle/>
        <a:p>
          <a:pPr algn="l">
            <a:buNone/>
          </a:pPr>
          <a:endParaRPr lang="de-DE"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dgm:spPr/>
      <dgm:t>
        <a:bodyPr/>
        <a:lstStyle/>
        <a:p>
          <a:pPr algn="l">
            <a:buNone/>
          </a:pPr>
          <a:endParaRPr lang="de-DE"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dgm:spPr/>
      <dgm:t>
        <a:bodyPr/>
        <a:lstStyle/>
        <a:p>
          <a:pPr algn="ctr">
            <a:buNone/>
          </a:pPr>
          <a:endParaRPr lang="de-DE"/>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dgm:spPr/>
      <dgm:t>
        <a:bodyPr/>
        <a:lstStyle/>
        <a:p>
          <a:pPr algn="ctr">
            <a:buNone/>
          </a:pPr>
          <a:endParaRPr lang="de-DE"/>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0"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2"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1177433A-C1E1-4207-B624-03328F977810}" type="presOf" srcId="{404F7719-F240-4284-832C-F8A887DEB969}" destId="{D05771EE-2A26-4D11-9FCE-3298E133BDF2}" srcOrd="1" destOrd="1" presId="urn:microsoft.com/office/officeart/2005/8/layout/hProcess4"/>
    <dgm:cxn modelId="{C963603B-7F4A-4ACA-B01A-8557F331FAFF}" type="presOf" srcId="{0B6E6CD4-DEAB-44AA-94AF-285DA5909CAD}" destId="{A64CAF32-15D1-48C9-BD1B-28D049C02187}" srcOrd="0" destOrd="0"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2F964C6C-33A1-4ED1-8C91-62D59CABE7D6}" type="presOf" srcId="{404F7719-F240-4284-832C-F8A887DEB969}" destId="{A64CAF32-15D1-48C9-BD1B-28D049C02187}" srcOrd="0" destOrd="1"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3559D86C-4374-418A-945B-92685F7D1BE9}" type="presOf" srcId="{FB1C0621-A6A3-4C34-B4A8-05FC5B212F00}" destId="{344533C0-040E-4CC0-895D-BE3E57FB8F24}" srcOrd="1" destOrd="1" presId="urn:microsoft.com/office/officeart/2005/8/layout/hProcess4"/>
    <dgm:cxn modelId="{2EDD016D-9D2A-43F5-A67F-16146D0BBD07}" srcId="{AD1B892B-0480-48CB-BD0C-2EDA89E6553E}" destId="{404F7719-F240-4284-832C-F8A887DEB969}" srcOrd="1" destOrd="0" parTransId="{CE3C7792-FE96-4D0D-85DF-D32C59888A66}" sibTransId="{C7A33BE3-D77A-4189-B445-FC89EA4A9B7F}"/>
    <dgm:cxn modelId="{02396959-B120-4F94-A5CE-99206282406C}" srcId="{854B365E-E726-49D7-8959-457F375310B7}" destId="{FB1C0621-A6A3-4C34-B4A8-05FC5B212F00}" srcOrd="1"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0"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2" destOrd="0" parTransId="{2F1B5B2B-6557-4FBB-85B1-41B1630B420C}" sibTransId="{17D16A65-36B4-493F-A33D-07764D3FAB22}"/>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2" presId="urn:microsoft.com/office/officeart/2005/8/layout/hProcess4"/>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1"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r>
            <a:rPr lang="de-DE" sz="1200" kern="1200" dirty="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endParaRPr lang="de-DE" sz="1200" kern="1200"/>
        </a:p>
        <a:p>
          <a:pPr marL="114300" lvl="1" indent="-114300" algn="l" defTabSz="533400">
            <a:lnSpc>
              <a:spcPct val="90000"/>
            </a:lnSpc>
            <a:spcBef>
              <a:spcPct val="0"/>
            </a:spcBef>
            <a:spcAft>
              <a:spcPct val="15000"/>
            </a:spcAft>
            <a:buNone/>
          </a:pPr>
          <a:r>
            <a:rPr lang="de-DE" sz="1200" kern="1200" dirty="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IBM Watson gewinnt </a:t>
          </a:r>
          <a:r>
            <a:rPr lang="de-DE" sz="1100" b="1" i="1" kern="1200" dirty="0"/>
            <a:t>Jeopardy!</a:t>
          </a:r>
          <a:endParaRPr lang="de-DE" sz="1100" kern="1200" dirty="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r>
            <a:rPr lang="de-DE" sz="900" kern="1200" dirty="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DeepFaceLive</a:t>
          </a:r>
          <a:endParaRPr lang="de-DE" sz="900" kern="1200" dirty="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ChatGPT</a:t>
          </a:r>
          <a:endParaRPr lang="de-DE" sz="900" kern="1200" dirty="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r>
            <a:rPr lang="de-DE" sz="900" kern="1200" dirty="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09.10.2023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09.10.2023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6</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116719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181095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129319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3580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200108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1240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182836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282574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56358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364780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284005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709947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1083161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399750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19327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33</a:t>
            </a:fld>
            <a:endParaRPr lang="de-DE"/>
          </a:p>
        </p:txBody>
      </p:sp>
    </p:spTree>
    <p:extLst>
      <p:ext uri="{BB962C8B-B14F-4D97-AF65-F5344CB8AC3E}">
        <p14:creationId xmlns:p14="http://schemas.microsoft.com/office/powerpoint/2010/main" val="247344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34</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37</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38</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9</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10</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12</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13</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939768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09.10.2023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pic>
        <p:nvPicPr>
          <p:cNvPr id="1026" name="Picture 2">
            <a:extLst>
              <a:ext uri="{FF2B5EF4-FFF2-40B4-BE49-F238E27FC236}">
                <a16:creationId xmlns:a16="http://schemas.microsoft.com/office/drawing/2014/main" id="{22B7063A-0BBA-7226-5861-73E647F0EC0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pic>
        <p:nvPicPr>
          <p:cNvPr id="2" name="Picture 2">
            <a:extLst>
              <a:ext uri="{FF2B5EF4-FFF2-40B4-BE49-F238E27FC236}">
                <a16:creationId xmlns:a16="http://schemas.microsoft.com/office/drawing/2014/main" id="{95669908-4558-CE23-88FF-6A463C9A5A2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09.10.2023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pic>
        <p:nvPicPr>
          <p:cNvPr id="3" name="Picture 2">
            <a:extLst>
              <a:ext uri="{FF2B5EF4-FFF2-40B4-BE49-F238E27FC236}">
                <a16:creationId xmlns:a16="http://schemas.microsoft.com/office/drawing/2014/main" id="{D836F4D5-F98D-A086-F962-FF8A206534D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09.10.2023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09.10.2023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pic>
        <p:nvPicPr>
          <p:cNvPr id="7" name="Picture 2">
            <a:extLst>
              <a:ext uri="{FF2B5EF4-FFF2-40B4-BE49-F238E27FC236}">
                <a16:creationId xmlns:a16="http://schemas.microsoft.com/office/drawing/2014/main" id="{3DE9F0B8-8A84-8E09-99DA-B11219832B9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09.10.2023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09.10.2023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pic>
        <p:nvPicPr>
          <p:cNvPr id="3" name="Picture 2">
            <a:extLst>
              <a:ext uri="{FF2B5EF4-FFF2-40B4-BE49-F238E27FC236}">
                <a16:creationId xmlns:a16="http://schemas.microsoft.com/office/drawing/2014/main" id="{1F3C130E-49E2-94C0-920C-E9D5A88E248E}"/>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5427563" y="123679"/>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09.10.2023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09.10.2023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09.10.2023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2" name="Picture 2">
            <a:extLst>
              <a:ext uri="{FF2B5EF4-FFF2-40B4-BE49-F238E27FC236}">
                <a16:creationId xmlns:a16="http://schemas.microsoft.com/office/drawing/2014/main" id="{A6B6835A-E02A-4222-3094-7BFFA196CC7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pic>
        <p:nvPicPr>
          <p:cNvPr id="2" name="Picture 2">
            <a:extLst>
              <a:ext uri="{FF2B5EF4-FFF2-40B4-BE49-F238E27FC236}">
                <a16:creationId xmlns:a16="http://schemas.microsoft.com/office/drawing/2014/main" id="{B00EACB3-2682-08C1-D5DF-1A26C4A0EFC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pic>
        <p:nvPicPr>
          <p:cNvPr id="2" name="Picture 2">
            <a:extLst>
              <a:ext uri="{FF2B5EF4-FFF2-40B4-BE49-F238E27FC236}">
                <a16:creationId xmlns:a16="http://schemas.microsoft.com/office/drawing/2014/main" id="{1BD79120-9C8D-F4E3-6093-578D8193298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09.10.2023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09.10.2023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09.10.2023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6.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7.jpe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40.png"/><Relationship Id="rId3" Type="http://schemas.microsoft.com/office/2007/relationships/media" Target="../media/media2.mp4"/><Relationship Id="rId7" Type="http://schemas.openxmlformats.org/officeDocument/2006/relationships/diagramData" Target="../diagrams/data4.xml"/><Relationship Id="rId12" Type="http://schemas.openxmlformats.org/officeDocument/2006/relationships/image" Target="../media/image3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microsoft.com/office/2007/relationships/diagramDrawing" Target="../diagrams/drawing4.xml"/><Relationship Id="rId5" Type="http://schemas.openxmlformats.org/officeDocument/2006/relationships/slideLayout" Target="../slideLayouts/slideLayout6.xml"/><Relationship Id="rId10" Type="http://schemas.openxmlformats.org/officeDocument/2006/relationships/diagramColors" Target="../diagrams/colors4.xml"/><Relationship Id="rId4" Type="http://schemas.openxmlformats.org/officeDocument/2006/relationships/video" Target="../media/media2.mp4"/><Relationship Id="rId9" Type="http://schemas.openxmlformats.org/officeDocument/2006/relationships/diagramQuickStyle" Target="../diagrams/quickStyle4.xml"/><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5.pn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9.xml"/><Relationship Id="rId7" Type="http://schemas.openxmlformats.org/officeDocument/2006/relationships/diagramColors" Target="../diagrams/colors16.xml"/><Relationship Id="rId2" Type="http://schemas.openxmlformats.org/officeDocument/2006/relationships/slideLayout" Target="../slideLayouts/slideLayout11.xml"/><Relationship Id="rId1" Type="http://schemas.openxmlformats.org/officeDocument/2006/relationships/video" Target="https://www.youtube.com/embed/3JQ3hYko51Y?feature=oembed" TargetMode="Externa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0.xml"/><Relationship Id="rId7" Type="http://schemas.openxmlformats.org/officeDocument/2006/relationships/diagramColors" Target="../diagrams/colors17.xml"/><Relationship Id="rId2" Type="http://schemas.openxmlformats.org/officeDocument/2006/relationships/slideLayout" Target="../slideLayouts/slideLayout11.xml"/><Relationship Id="rId1" Type="http://schemas.openxmlformats.org/officeDocument/2006/relationships/video" Target="https://www.youtube.com/embed/bt3JLYfFaKE?start=15&amp;feature=oembed" TargetMode="Externa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52.jpeg"/></Relationships>
</file>

<file path=ppt/slides/_rels/slide28.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1.xml"/><Relationship Id="rId7" Type="http://schemas.openxmlformats.org/officeDocument/2006/relationships/diagramColors" Target="../diagrams/colors18.xml"/><Relationship Id="rId2" Type="http://schemas.openxmlformats.org/officeDocument/2006/relationships/slideLayout" Target="../slideLayouts/slideLayout11.xml"/><Relationship Id="rId1" Type="http://schemas.openxmlformats.org/officeDocument/2006/relationships/video" Target="https://www.youtube.com/embed/QgF5PHDCwHw?feature=oembed" TargetMode="Externa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53.jpeg"/></Relationships>
</file>

<file path=ppt/slides/_rels/slide29.xml.rels><?xml version="1.0" encoding="UTF-8" standalone="yes"?>
<Relationships xmlns="http://schemas.openxmlformats.org/package/2006/relationships"><Relationship Id="rId8" Type="http://schemas.openxmlformats.org/officeDocument/2006/relationships/hyperlink" Target="https://this-person-does-not-exist.com/en" TargetMode="Externa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hyperlink" Target="mailto:saai@hs-heilbronn.de" TargetMode="External"/><Relationship Id="rId5" Type="http://schemas.openxmlformats.org/officeDocument/2006/relationships/image" Target="../media/image19.jpe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23.xml"/><Relationship Id="rId7" Type="http://schemas.openxmlformats.org/officeDocument/2006/relationships/diagramColors" Target="../diagrams/colors20.xml"/><Relationship Id="rId2" Type="http://schemas.openxmlformats.org/officeDocument/2006/relationships/slideLayout" Target="../slideLayouts/slideLayout11.xml"/><Relationship Id="rId1" Type="http://schemas.openxmlformats.org/officeDocument/2006/relationships/video" Target="https://www.youtube.com/embed/IUi0REAWj2c?feature=oembed" TargetMode="Externa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image" Target="../media/image55.jpeg"/><Relationship Id="rId4" Type="http://schemas.openxmlformats.org/officeDocument/2006/relationships/diagramData" Target="../diagrams/data20.xml"/><Relationship Id="rId9" Type="http://schemas.openxmlformats.org/officeDocument/2006/relationships/hyperlink" Target="https://this-person-does-not-exist.com/en" TargetMode="External"/></Relationships>
</file>

<file path=ppt/slides/_rels/slide31.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24.xml"/><Relationship Id="rId7" Type="http://schemas.openxmlformats.org/officeDocument/2006/relationships/diagramColors" Target="../diagrams/colors21.xml"/><Relationship Id="rId2" Type="http://schemas.openxmlformats.org/officeDocument/2006/relationships/slideLayout" Target="../slideLayouts/slideLayout11.xml"/><Relationship Id="rId1" Type="http://schemas.openxmlformats.org/officeDocument/2006/relationships/video" Target="https://www.youtube.com/embed/kopoLzvh5jY?feature=oembed" TargetMode="Externa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ideo" Target="https://www.youtube.com/embed/X0j5FmaxrY0?feature=oembed" TargetMode="Externa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5.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dirty="0"/>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dirty="0"/>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385290112"/>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276999"/>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a:ln>
            <a:noFill/>
          </a:ln>
          <a:effectLst>
            <a:outerShdw blurRad="190500" algn="tl" rotWithShape="0">
              <a:srgbClr val="000000">
                <a:alpha val="70000"/>
              </a:srgbClr>
            </a:outerShdw>
          </a:effectLst>
        </p:spPr>
      </p:pic>
      <p:sp>
        <p:nvSpPr>
          <p:cNvPr id="7" name="Textfeld 6">
            <a:extLst>
              <a:ext uri="{FF2B5EF4-FFF2-40B4-BE49-F238E27FC236}">
                <a16:creationId xmlns:a16="http://schemas.microsoft.com/office/drawing/2014/main" id="{43121066-D071-760F-A003-287E557F22E3}"/>
              </a:ext>
            </a:extLst>
          </p:cNvPr>
          <p:cNvSpPr txBox="1"/>
          <p:nvPr/>
        </p:nvSpPr>
        <p:spPr>
          <a:xfrm>
            <a:off x="4425474" y="5959475"/>
            <a:ext cx="3338946" cy="184666"/>
          </a:xfrm>
          <a:prstGeom prst="rect">
            <a:avLst/>
          </a:prstGeom>
          <a:noFill/>
        </p:spPr>
        <p:txBody>
          <a:bodyPr wrap="square">
            <a:spAutoFit/>
          </a:bodyPr>
          <a:lstStyle/>
          <a:p>
            <a:pPr algn="ctr"/>
            <a:r>
              <a:rPr lang="de-DE" sz="600" dirty="0">
                <a:solidFill>
                  <a:schemeClr val="bg1">
                    <a:lumMod val="50000"/>
                  </a:schemeClr>
                </a:solidFill>
              </a:rPr>
              <a:t>www.youtube.com/watch?v=P18EdAKuC1U</a:t>
            </a:r>
          </a:p>
        </p:txBody>
      </p:sp>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00646852"/>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12" cstate="print">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1640427" cy="276999"/>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13</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pic>
        <p:nvPicPr>
          <p:cNvPr id="6" name="Grafik 5">
            <a:extLst>
              <a:ext uri="{FF2B5EF4-FFF2-40B4-BE49-F238E27FC236}">
                <a16:creationId xmlns:a16="http://schemas.microsoft.com/office/drawing/2014/main" id="{07AFFA22-9740-F502-D623-6387B9027D2C}"/>
              </a:ext>
            </a:extLst>
          </p:cNvPr>
          <p:cNvPicPr>
            <a:picLocks noChangeAspect="1"/>
          </p:cNvPicPr>
          <p:nvPr/>
        </p:nvPicPr>
        <p:blipFill>
          <a:blip r:embed="rId3"/>
          <a:stretch>
            <a:fillRect/>
          </a:stretch>
        </p:blipFill>
        <p:spPr>
          <a:xfrm>
            <a:off x="2346722" y="2258841"/>
            <a:ext cx="7251947" cy="4085657"/>
          </a:xfrm>
          <a:prstGeom prst="rect">
            <a:avLst/>
          </a:prstGeom>
        </p:spPr>
      </p:pic>
      <p:sp>
        <p:nvSpPr>
          <p:cNvPr id="8" name="Vertical Text Placeholder 4">
            <a:extLst>
              <a:ext uri="{FF2B5EF4-FFF2-40B4-BE49-F238E27FC236}">
                <a16:creationId xmlns:a16="http://schemas.microsoft.com/office/drawing/2014/main" id="{7A992D35-C0EB-81B9-2474-59387B67E2F5}"/>
              </a:ext>
            </a:extLst>
          </p:cNvPr>
          <p:cNvSpPr>
            <a:spLocks noGrp="1"/>
          </p:cNvSpPr>
          <p:nvPr>
            <p:ph type="body" orient="vert" idx="13"/>
          </p:nvPr>
        </p:nvSpPr>
        <p:spPr>
          <a:xfrm>
            <a:off x="781843" y="1932840"/>
            <a:ext cx="3129758" cy="430597"/>
          </a:xfrm>
        </p:spPr>
        <p:txBody>
          <a:bodyPr/>
          <a:lstStyle/>
          <a:p>
            <a:r>
              <a:rPr lang="en-US" b="1" dirty="0"/>
              <a:t>Celebrity Matching:</a:t>
            </a:r>
          </a:p>
        </p:txBody>
      </p:sp>
    </p:spTree>
    <p:extLst>
      <p:ext uri="{BB962C8B-B14F-4D97-AF65-F5344CB8AC3E}">
        <p14:creationId xmlns:p14="http://schemas.microsoft.com/office/powerpoint/2010/main" val="8343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14</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255540" y="1877292"/>
            <a:ext cx="7680919" cy="4309944"/>
          </a:xfrm>
        </p:spPr>
      </p:pic>
      <p:sp>
        <p:nvSpPr>
          <p:cNvPr id="7" name="Textfeld 6">
            <a:extLst>
              <a:ext uri="{FF2B5EF4-FFF2-40B4-BE49-F238E27FC236}">
                <a16:creationId xmlns:a16="http://schemas.microsoft.com/office/drawing/2014/main" id="{10C48A63-AA95-5F1F-E1C0-657FBFBDDD3C}"/>
              </a:ext>
            </a:extLst>
          </p:cNvPr>
          <p:cNvSpPr txBox="1"/>
          <p:nvPr/>
        </p:nvSpPr>
        <p:spPr>
          <a:xfrm>
            <a:off x="1800038" y="6248600"/>
            <a:ext cx="8589818" cy="184666"/>
          </a:xfrm>
          <a:prstGeom prst="rect">
            <a:avLst/>
          </a:prstGeom>
          <a:noFill/>
        </p:spPr>
        <p:txBody>
          <a:bodyPr wrap="square">
            <a:spAutoFit/>
          </a:bodyPr>
          <a:lstStyle/>
          <a:p>
            <a:pPr algn="ctr"/>
            <a:r>
              <a:rPr lang="de-DE" sz="600" dirty="0">
                <a:solidFill>
                  <a:schemeClr val="bg1">
                    <a:lumMod val="50000"/>
                  </a:schemeClr>
                </a:solidFill>
              </a:rPr>
              <a:t>www.youtube.com/watch?v=sDt5bTQBJis</a:t>
            </a:r>
          </a:p>
        </p:txBody>
      </p:sp>
    </p:spTree>
    <p:extLst>
      <p:ext uri="{BB962C8B-B14F-4D97-AF65-F5344CB8AC3E}">
        <p14:creationId xmlns:p14="http://schemas.microsoft.com/office/powerpoint/2010/main" val="391331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54331"/>
            <a:ext cx="11377084" cy="907794"/>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en-US" b="1" dirty="0" err="1"/>
              <a:t>Künstliche</a:t>
            </a:r>
            <a:r>
              <a:rPr lang="en-US" b="1" dirty="0"/>
              <a:t> </a:t>
            </a:r>
            <a:r>
              <a:rPr lang="en-US" b="1" dirty="0" err="1"/>
              <a:t>Intelligenz</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1446447321"/>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287532"/>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Treffen</a:t>
            </a:r>
            <a:r>
              <a:rPr lang="en-US" dirty="0"/>
              <a:t> von </a:t>
            </a:r>
            <a:r>
              <a:rPr lang="en-US" dirty="0" err="1"/>
              <a:t>Entscheidungen</a:t>
            </a:r>
            <a:r>
              <a:rPr lang="en-US" dirty="0"/>
              <a:t> &amp; </a:t>
            </a:r>
            <a:r>
              <a:rPr lang="en-US" dirty="0" err="1"/>
              <a:t>Lösen</a:t>
            </a:r>
            <a:r>
              <a:rPr lang="en-US" dirty="0"/>
              <a:t> von </a:t>
            </a:r>
            <a:r>
              <a:rPr lang="en-US" dirty="0" err="1"/>
              <a:t>Problemen</a:t>
            </a:r>
            <a:endParaRPr lang="en-US" dirty="0"/>
          </a:p>
          <a:p>
            <a:pPr marL="342900" lvl="8" indent="-342900">
              <a:lnSpc>
                <a:spcPct val="150000"/>
              </a:lnSpc>
              <a:buFont typeface="Wingdings" panose="05000000000000000000" pitchFamily="2" charset="2"/>
              <a:buChar char="Ø"/>
            </a:pPr>
            <a:r>
              <a:rPr lang="en-US" dirty="0" err="1"/>
              <a:t>Häufig</a:t>
            </a:r>
            <a:r>
              <a:rPr lang="en-US" dirty="0"/>
              <a:t> </a:t>
            </a:r>
            <a:r>
              <a:rPr lang="en-US" dirty="0" err="1"/>
              <a:t>basierend</a:t>
            </a:r>
            <a:r>
              <a:rPr lang="en-US" dirty="0"/>
              <a:t> auf </a:t>
            </a:r>
            <a:r>
              <a:rPr lang="en-US" dirty="0" err="1"/>
              <a:t>Expertensystemen</a:t>
            </a:r>
            <a:r>
              <a:rPr lang="en-US" dirty="0"/>
              <a:t> und </a:t>
            </a:r>
            <a:r>
              <a:rPr lang="en-US" dirty="0" err="1"/>
              <a:t>vordefinierten</a:t>
            </a:r>
            <a:r>
              <a:rPr lang="en-US" dirty="0"/>
              <a:t> </a:t>
            </a:r>
            <a:r>
              <a:rPr lang="en-US" dirty="0" err="1"/>
              <a:t>Regeln</a:t>
            </a:r>
            <a:endParaRPr lang="en-US" dirty="0"/>
          </a:p>
        </p:txBody>
      </p:sp>
    </p:spTree>
    <p:extLst>
      <p:ext uri="{BB962C8B-B14F-4D97-AF65-F5344CB8AC3E}">
        <p14:creationId xmlns:p14="http://schemas.microsoft.com/office/powerpoint/2010/main" val="2642368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34347"/>
            <a:ext cx="11377084" cy="927778"/>
          </a:xfrm>
        </p:spPr>
        <p:txBody>
          <a:bodyPr anchor="t">
            <a:normAutofit/>
          </a:bodyPr>
          <a:lstStyle/>
          <a:p>
            <a:r>
              <a:rPr lang="de-DE" dirty="0"/>
              <a:t>Einfache KI</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007346" y="2068158"/>
            <a:ext cx="6091345" cy="518661"/>
          </a:xfrm>
        </p:spPr>
        <p:txBody>
          <a:bodyPr/>
          <a:lstStyle/>
          <a:p>
            <a:r>
              <a:rPr lang="de-DE" b="1" dirty="0"/>
              <a:t>Pizza Chatbot:</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feld 4">
            <a:extLst>
              <a:ext uri="{FF2B5EF4-FFF2-40B4-BE49-F238E27FC236}">
                <a16:creationId xmlns:a16="http://schemas.microsoft.com/office/drawing/2014/main" id="{FBA0CA8F-55D5-AF53-ADF7-B35BA4E432D8}"/>
              </a:ext>
            </a:extLst>
          </p:cNvPr>
          <p:cNvSpPr txBox="1"/>
          <p:nvPr/>
        </p:nvSpPr>
        <p:spPr>
          <a:xfrm>
            <a:off x="5505451" y="2811704"/>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I‘d</a:t>
            </a:r>
            <a:r>
              <a:rPr lang="de-DE" sz="1600" dirty="0">
                <a:solidFill>
                  <a:schemeClr val="accent1">
                    <a:lumMod val="75000"/>
                  </a:schemeClr>
                </a:solidFill>
                <a:latin typeface="Calibri" panose="020F0502020204030204" pitchFamily="34" charset="0"/>
                <a:cs typeface="Calibri" panose="020F0502020204030204" pitchFamily="34" charset="0"/>
              </a:rPr>
              <a:t> like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order</a:t>
            </a:r>
            <a:r>
              <a:rPr lang="de-DE" sz="1600" dirty="0">
                <a:solidFill>
                  <a:schemeClr val="accent1">
                    <a:lumMod val="75000"/>
                  </a:schemeClr>
                </a:solidFill>
                <a:latin typeface="Calibri" panose="020F0502020204030204" pitchFamily="34" charset="0"/>
                <a:cs typeface="Calibri" panose="020F0502020204030204" pitchFamily="34" charset="0"/>
              </a:rPr>
              <a:t> a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with</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mushrooms</a:t>
            </a:r>
            <a:r>
              <a:rPr lang="de-DE" sz="1600" dirty="0">
                <a:solidFill>
                  <a:schemeClr val="accent1">
                    <a:lumMod val="75000"/>
                  </a:schemeClr>
                </a:solidFill>
                <a:latin typeface="Calibri" panose="020F0502020204030204" pitchFamily="34" charset="0"/>
                <a:cs typeface="Calibri" panose="020F0502020204030204" pitchFamily="34" charset="0"/>
              </a:rPr>
              <a:t> and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BC193386-BCEF-1264-39F7-937B4CEF6F91}"/>
              </a:ext>
            </a:extLst>
          </p:cNvPr>
          <p:cNvSpPr txBox="1"/>
          <p:nvPr/>
        </p:nvSpPr>
        <p:spPr>
          <a:xfrm>
            <a:off x="6467475" y="2588924"/>
            <a:ext cx="5448300"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Hello! Welcome to </a:t>
            </a:r>
            <a:r>
              <a:rPr lang="en-US" sz="1600" b="0" i="1" dirty="0" err="1">
                <a:solidFill>
                  <a:schemeClr val="accent5">
                    <a:lumMod val="75000"/>
                  </a:schemeClr>
                </a:solidFill>
                <a:effectLst/>
                <a:latin typeface="Calibri" panose="020F0502020204030204" pitchFamily="34" charset="0"/>
                <a:cs typeface="Calibri" panose="020F0502020204030204" pitchFamily="34" charset="0"/>
              </a:rPr>
              <a:t>PizzaBot</a:t>
            </a:r>
            <a:r>
              <a:rPr lang="en-US" sz="1600" b="0" i="1" dirty="0">
                <a:solidFill>
                  <a:schemeClr val="accent5">
                    <a:lumMod val="75000"/>
                  </a:schemeClr>
                </a:solidFill>
                <a:effectLst/>
                <a:latin typeface="Calibri" panose="020F0502020204030204" pitchFamily="34" charset="0"/>
                <a:cs typeface="Calibri" panose="020F0502020204030204" pitchFamily="34" charset="0"/>
              </a:rPr>
              <a:t>. How can I assist you today?</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CE688F7A-9D84-17BD-1D68-0D2B2E9E37DC}"/>
              </a:ext>
            </a:extLst>
          </p:cNvPr>
          <p:cNvSpPr txBox="1"/>
          <p:nvPr/>
        </p:nvSpPr>
        <p:spPr>
          <a:xfrm>
            <a:off x="6467475" y="3232877"/>
            <a:ext cx="5724525"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Great! What size of pizza would you like: small, medium, or large?</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2" name="Textfeld 11">
            <a:extLst>
              <a:ext uri="{FF2B5EF4-FFF2-40B4-BE49-F238E27FC236}">
                <a16:creationId xmlns:a16="http://schemas.microsoft.com/office/drawing/2014/main" id="{AED7B2DC-7024-B0FF-1E0F-F80A781C4167}"/>
              </a:ext>
            </a:extLst>
          </p:cNvPr>
          <p:cNvSpPr txBox="1"/>
          <p:nvPr/>
        </p:nvSpPr>
        <p:spPr>
          <a:xfrm>
            <a:off x="5505451" y="3457933"/>
            <a:ext cx="5916031" cy="423449"/>
          </a:xfrm>
          <a:prstGeom prst="rect">
            <a:avLst/>
          </a:prstGeom>
          <a:noFill/>
        </p:spPr>
        <p:txBody>
          <a:bodyPr wrap="square">
            <a:spAutoFit/>
          </a:bodyPr>
          <a:lstStyle/>
          <a:p>
            <a:pPr marL="0" lvl="8">
              <a:lnSpc>
                <a:spcPct val="150000"/>
              </a:lnSpc>
            </a:pPr>
            <a:r>
              <a:rPr lang="de-DE" sz="1600" dirty="0">
                <a:solidFill>
                  <a:schemeClr val="accent1">
                    <a:lumMod val="75000"/>
                  </a:schemeClr>
                </a:solidFill>
                <a:latin typeface="Calibri" panose="020F0502020204030204" pitchFamily="34" charset="0"/>
                <a:cs typeface="Calibri" panose="020F0502020204030204" pitchFamily="34" charset="0"/>
              </a:rPr>
              <a:t>A </a:t>
            </a:r>
            <a:r>
              <a:rPr lang="de-DE" sz="1600" dirty="0">
                <a:solidFill>
                  <a:schemeClr val="accent1">
                    <a:lumMod val="75000"/>
                  </a:schemeClr>
                </a:solidFill>
                <a:highlight>
                  <a:srgbClr val="FFFF00"/>
                </a:highlight>
                <a:latin typeface="Calibri" panose="020F0502020204030204" pitchFamily="34" charset="0"/>
                <a:cs typeface="Calibri" panose="020F0502020204030204" pitchFamily="34" charset="0"/>
              </a:rPr>
              <a:t>medium</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please</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6ABCFAA-36A2-3DAA-7AB1-30E1BD5A4195}"/>
              </a:ext>
            </a:extLst>
          </p:cNvPr>
          <p:cNvSpPr txBox="1"/>
          <p:nvPr/>
        </p:nvSpPr>
        <p:spPr>
          <a:xfrm>
            <a:off x="6467475" y="387176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Excellent choice! Your total is $12. Would you like to proceed with the order?</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DDCED34-CDDA-6BE9-62A7-B57167C138A4}"/>
              </a:ext>
            </a:extLst>
          </p:cNvPr>
          <p:cNvSpPr txBox="1"/>
          <p:nvPr/>
        </p:nvSpPr>
        <p:spPr>
          <a:xfrm>
            <a:off x="5505450" y="4339291"/>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Could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you</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add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only</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half </a:t>
            </a:r>
            <a:r>
              <a:rPr lang="de-DE" sz="1600" dirty="0" err="1">
                <a:solidFill>
                  <a:schemeClr val="accent1">
                    <a:lumMod val="75000"/>
                  </a:schemeClr>
                </a:solidFill>
                <a:latin typeface="Calibri" panose="020F0502020204030204" pitchFamily="34" charset="0"/>
                <a:cs typeface="Calibri" panose="020F0502020204030204" pitchFamily="34" charset="0"/>
              </a:rPr>
              <a:t>of</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43771639-4A96-57FD-62DB-8F1931D23BC2}"/>
              </a:ext>
            </a:extLst>
          </p:cNvPr>
          <p:cNvSpPr txBox="1"/>
          <p:nvPr/>
        </p:nvSpPr>
        <p:spPr>
          <a:xfrm>
            <a:off x="6467475" y="476862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Sorry I cannot do that. Paprika is already part of your pizza’s topping.</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P spid="15"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17</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47655"/>
            <a:ext cx="11377084" cy="91446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de-DE" b="1" dirty="0"/>
              <a:t>M</a:t>
            </a:r>
            <a:r>
              <a:rPr lang="en-US" b="1" dirty="0" err="1"/>
              <a:t>aschinelles</a:t>
            </a:r>
            <a:r>
              <a:rPr lang="en-US" b="1" dirty="0"/>
              <a:t> </a:t>
            </a:r>
            <a:r>
              <a:rPr lang="en-US" b="1" dirty="0" err="1"/>
              <a:t>Lernen</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703030"/>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Selbstständiges</a:t>
            </a:r>
            <a:r>
              <a:rPr lang="en-US" dirty="0"/>
              <a:t> </a:t>
            </a:r>
            <a:r>
              <a:rPr lang="en-US" dirty="0" err="1"/>
              <a:t>Lernen</a:t>
            </a:r>
            <a:r>
              <a:rPr lang="en-US" dirty="0"/>
              <a:t> von </a:t>
            </a:r>
            <a:r>
              <a:rPr lang="en-US" dirty="0" err="1"/>
              <a:t>Mustern</a:t>
            </a:r>
            <a:r>
              <a:rPr lang="en-US" dirty="0"/>
              <a:t> auf Basis von </a:t>
            </a:r>
            <a:r>
              <a:rPr lang="en-US" dirty="0" err="1"/>
              <a:t>Daten</a:t>
            </a:r>
            <a:r>
              <a:rPr lang="en-US" dirty="0"/>
              <a:t>.</a:t>
            </a:r>
          </a:p>
          <a:p>
            <a:pPr marL="342900" lvl="8" indent="-342900">
              <a:lnSpc>
                <a:spcPct val="150000"/>
              </a:lnSpc>
              <a:buFont typeface="Wingdings" panose="05000000000000000000" pitchFamily="2" charset="2"/>
              <a:buChar char="Ø"/>
            </a:pPr>
            <a:r>
              <a:rPr lang="en-US" dirty="0" err="1"/>
              <a:t>Verbesserung</a:t>
            </a:r>
            <a:r>
              <a:rPr lang="en-US" dirty="0"/>
              <a:t> von </a:t>
            </a:r>
            <a:r>
              <a:rPr lang="en-US" dirty="0" err="1"/>
              <a:t>Vorhersagen</a:t>
            </a:r>
            <a:r>
              <a:rPr lang="en-US" dirty="0"/>
              <a:t> </a:t>
            </a:r>
            <a:r>
              <a:rPr lang="en-US" dirty="0" err="1"/>
              <a:t>durch</a:t>
            </a:r>
            <a:r>
              <a:rPr lang="en-US" dirty="0"/>
              <a:t> Training.</a:t>
            </a:r>
          </a:p>
          <a:p>
            <a:pPr marL="342900" lvl="8" indent="-342900">
              <a:lnSpc>
                <a:spcPct val="150000"/>
              </a:lnSpc>
              <a:buFont typeface="Wingdings" panose="05000000000000000000" pitchFamily="2" charset="2"/>
              <a:buChar char="Ø"/>
            </a:pPr>
            <a:endParaRPr lang="en-US" dirty="0"/>
          </a:p>
        </p:txBody>
      </p:sp>
      <p:cxnSp>
        <p:nvCxnSpPr>
          <p:cNvPr id="7" name="Gerade Verbindung mit Pfeil 6">
            <a:extLst>
              <a:ext uri="{FF2B5EF4-FFF2-40B4-BE49-F238E27FC236}">
                <a16:creationId xmlns:a16="http://schemas.microsoft.com/office/drawing/2014/main" id="{1A23167F-24A0-8569-A405-E5E258A5BE49}"/>
              </a:ext>
            </a:extLst>
          </p:cNvPr>
          <p:cNvCxnSpPr>
            <a:cxnSpLocks/>
          </p:cNvCxnSpPr>
          <p:nvPr/>
        </p:nvCxnSpPr>
        <p:spPr>
          <a:xfrm flipH="1">
            <a:off x="6048375" y="4114800"/>
            <a:ext cx="466725" cy="8763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DC5F851D-605D-855D-0D97-245E93D780CD}"/>
              </a:ext>
            </a:extLst>
          </p:cNvPr>
          <p:cNvCxnSpPr>
            <a:cxnSpLocks/>
            <a:stCxn id="22" idx="2"/>
            <a:endCxn id="18" idx="0"/>
          </p:cNvCxnSpPr>
          <p:nvPr/>
        </p:nvCxnSpPr>
        <p:spPr>
          <a:xfrm>
            <a:off x="8454732" y="4205200"/>
            <a:ext cx="12904" cy="1223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7FCAC7D-C9FE-1852-942C-34210356632E}"/>
              </a:ext>
            </a:extLst>
          </p:cNvPr>
          <p:cNvCxnSpPr>
            <a:cxnSpLocks/>
          </p:cNvCxnSpPr>
          <p:nvPr/>
        </p:nvCxnSpPr>
        <p:spPr>
          <a:xfrm>
            <a:off x="10277475" y="4176625"/>
            <a:ext cx="609600" cy="8144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Vertical Text Placeholder 4">
            <a:extLst>
              <a:ext uri="{FF2B5EF4-FFF2-40B4-BE49-F238E27FC236}">
                <a16:creationId xmlns:a16="http://schemas.microsoft.com/office/drawing/2014/main" id="{4783930F-1044-D4F8-0BCB-9D720546F4F9}"/>
              </a:ext>
            </a:extLst>
          </p:cNvPr>
          <p:cNvSpPr txBox="1">
            <a:spLocks/>
          </p:cNvSpPr>
          <p:nvPr/>
        </p:nvSpPr>
        <p:spPr>
          <a:xfrm>
            <a:off x="4581525" y="5029895"/>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Supervised Learning</a:t>
            </a:r>
          </a:p>
        </p:txBody>
      </p:sp>
      <p:sp>
        <p:nvSpPr>
          <p:cNvPr id="18" name="Vertical Text Placeholder 4">
            <a:extLst>
              <a:ext uri="{FF2B5EF4-FFF2-40B4-BE49-F238E27FC236}">
                <a16:creationId xmlns:a16="http://schemas.microsoft.com/office/drawing/2014/main" id="{DD7596EF-4763-8E24-EE66-AC02F2F7A3B4}"/>
              </a:ext>
            </a:extLst>
          </p:cNvPr>
          <p:cNvSpPr txBox="1">
            <a:spLocks/>
          </p:cNvSpPr>
          <p:nvPr/>
        </p:nvSpPr>
        <p:spPr>
          <a:xfrm>
            <a:off x="7000786" y="5428488"/>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Unsupervised Learning</a:t>
            </a:r>
          </a:p>
        </p:txBody>
      </p:sp>
      <p:sp>
        <p:nvSpPr>
          <p:cNvPr id="20" name="Vertical Text Placeholder 4">
            <a:extLst>
              <a:ext uri="{FF2B5EF4-FFF2-40B4-BE49-F238E27FC236}">
                <a16:creationId xmlns:a16="http://schemas.microsoft.com/office/drawing/2014/main" id="{BB448FBC-707C-59FB-3DD2-9591EF65078B}"/>
              </a:ext>
            </a:extLst>
          </p:cNvPr>
          <p:cNvSpPr txBox="1">
            <a:spLocks/>
          </p:cNvSpPr>
          <p:nvPr/>
        </p:nvSpPr>
        <p:spPr>
          <a:xfrm>
            <a:off x="9435412" y="5027967"/>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Reinforcement Learning</a:t>
            </a:r>
          </a:p>
        </p:txBody>
      </p:sp>
    </p:spTree>
    <p:extLst>
      <p:ext uri="{BB962C8B-B14F-4D97-AF65-F5344CB8AC3E}">
        <p14:creationId xmlns:p14="http://schemas.microsoft.com/office/powerpoint/2010/main" val="168771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18</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Supervised Learning: Algorithms, Examples, and How It Works - DatabaseTown">
            <a:extLst>
              <a:ext uri="{FF2B5EF4-FFF2-40B4-BE49-F238E27FC236}">
                <a16:creationId xmlns:a16="http://schemas.microsoft.com/office/drawing/2014/main" id="{E3E9DD12-DCB7-7C30-132B-FC6DC50BF7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4947" y="2586819"/>
            <a:ext cx="5143501" cy="36485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databasetown.com/supervised-learning-algorithms/</a:t>
            </a:r>
          </a:p>
        </p:txBody>
      </p:sp>
      <p:sp>
        <p:nvSpPr>
          <p:cNvPr id="10" name="Titel 3">
            <a:extLst>
              <a:ext uri="{FF2B5EF4-FFF2-40B4-BE49-F238E27FC236}">
                <a16:creationId xmlns:a16="http://schemas.microsoft.com/office/drawing/2014/main" id="{5DB6BEC9-46E3-31D7-D31A-53B3809F4660}"/>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630882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99B9193-F92D-50FF-A6B4-2325833DB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48" y="2427379"/>
            <a:ext cx="4495343" cy="3837677"/>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19</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Freihandform: Form 12">
            <a:extLst>
              <a:ext uri="{FF2B5EF4-FFF2-40B4-BE49-F238E27FC236}">
                <a16:creationId xmlns:a16="http://schemas.microsoft.com/office/drawing/2014/main" id="{83CA41C7-1805-6633-3B0B-F835CA55513C}"/>
              </a:ext>
            </a:extLst>
          </p:cNvPr>
          <p:cNvSpPr/>
          <p:nvPr/>
        </p:nvSpPr>
        <p:spPr>
          <a:xfrm>
            <a:off x="8018514" y="2743200"/>
            <a:ext cx="2053771" cy="2431143"/>
          </a:xfrm>
          <a:custGeom>
            <a:avLst/>
            <a:gdLst>
              <a:gd name="connsiteX0" fmla="*/ 0 w 2053771"/>
              <a:gd name="connsiteY0" fmla="*/ 0 h 2431143"/>
              <a:gd name="connsiteX1" fmla="*/ 580571 w 2053771"/>
              <a:gd name="connsiteY1" fmla="*/ 1843314 h 2431143"/>
              <a:gd name="connsiteX2" fmla="*/ 2053771 w 2053771"/>
              <a:gd name="connsiteY2" fmla="*/ 2431143 h 2431143"/>
            </a:gdLst>
            <a:ahLst/>
            <a:cxnLst>
              <a:cxn ang="0">
                <a:pos x="connsiteX0" y="connsiteY0"/>
              </a:cxn>
              <a:cxn ang="0">
                <a:pos x="connsiteX1" y="connsiteY1"/>
              </a:cxn>
              <a:cxn ang="0">
                <a:pos x="connsiteX2" y="connsiteY2"/>
              </a:cxn>
            </a:cxnLst>
            <a:rect l="l" t="t" r="r" b="b"/>
            <a:pathLst>
              <a:path w="2053771" h="2431143">
                <a:moveTo>
                  <a:pt x="0" y="0"/>
                </a:moveTo>
                <a:cubicBezTo>
                  <a:pt x="119138" y="719062"/>
                  <a:pt x="238276" y="1438124"/>
                  <a:pt x="580571" y="1843314"/>
                </a:cubicBezTo>
                <a:cubicBezTo>
                  <a:pt x="922866" y="2248504"/>
                  <a:pt x="1770742" y="2315029"/>
                  <a:pt x="2053771" y="2431143"/>
                </a:cubicBez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50D0D5EB-084E-C5DE-FAB3-B5A9051E3AE9}"/>
              </a:ext>
            </a:extLst>
          </p:cNvPr>
          <p:cNvSpPr/>
          <p:nvPr/>
        </p:nvSpPr>
        <p:spPr>
          <a:xfrm>
            <a:off x="8349857" y="475112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15FDF6C4-917A-97DB-A80F-A0421D418FDC}"/>
              </a:ext>
            </a:extLst>
          </p:cNvPr>
          <p:cNvSpPr/>
          <p:nvPr/>
        </p:nvSpPr>
        <p:spPr>
          <a:xfrm>
            <a:off x="9971562" y="4977003"/>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23B4F4A5-8E2F-E502-D3D9-0747D0321BA8}"/>
              </a:ext>
            </a:extLst>
          </p:cNvPr>
          <p:cNvSpPr/>
          <p:nvPr/>
        </p:nvSpPr>
        <p:spPr>
          <a:xfrm>
            <a:off x="7320778" y="435393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3">
            <a:extLst>
              <a:ext uri="{FF2B5EF4-FFF2-40B4-BE49-F238E27FC236}">
                <a16:creationId xmlns:a16="http://schemas.microsoft.com/office/drawing/2014/main" id="{1AAB3F2D-3E32-78D1-1189-B9BBAFD5EAD9}"/>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38801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770602" y="2228230"/>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65" b="28052"/>
          <a:stretch/>
        </p:blipFill>
        <p:spPr>
          <a:xfrm>
            <a:off x="9631898" y="2155397"/>
            <a:ext cx="2403470" cy="541667"/>
          </a:xfrm>
          <a:prstGeom prst="rect">
            <a:avLst/>
          </a:prstGeom>
        </p:spPr>
      </p:pic>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515" y="2206295"/>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C02FCCA4-8FE0-FBC6-3DE1-5C66359B9635}"/>
              </a:ext>
            </a:extLst>
          </p:cNvPr>
          <p:cNvPicPr>
            <a:picLocks noChangeAspect="1"/>
          </p:cNvPicPr>
          <p:nvPr/>
        </p:nvPicPr>
        <p:blipFill>
          <a:blip r:embed="rId5"/>
          <a:stretch>
            <a:fillRect/>
          </a:stretch>
        </p:blipFill>
        <p:spPr>
          <a:xfrm>
            <a:off x="6399637" y="4445856"/>
            <a:ext cx="2857568" cy="1740167"/>
          </a:xfrm>
          <a:prstGeom prst="rect">
            <a:avLst/>
          </a:prstGeom>
        </p:spPr>
      </p:pic>
      <p:sp>
        <p:nvSpPr>
          <p:cNvPr id="15" name="Vertikaler Textplatzhalter 4">
            <a:extLst>
              <a:ext uri="{FF2B5EF4-FFF2-40B4-BE49-F238E27FC236}">
                <a16:creationId xmlns:a16="http://schemas.microsoft.com/office/drawing/2014/main" id="{3708E769-B910-F21D-7477-B520D102C8F7}"/>
              </a:ext>
            </a:extLst>
          </p:cNvPr>
          <p:cNvSpPr txBox="1">
            <a:spLocks/>
          </p:cNvSpPr>
          <p:nvPr/>
        </p:nvSpPr>
        <p:spPr>
          <a:xfrm>
            <a:off x="7020356" y="2228230"/>
            <a:ext cx="3133398"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err="1">
                <a:latin typeface="Calibri" panose="020F0502020204030204" pitchFamily="34" charset="0"/>
                <a:cs typeface="Calibri" panose="020F0502020204030204" pitchFamily="34" charset="0"/>
              </a:rPr>
              <a:t>Experimenta</a:t>
            </a:r>
            <a:r>
              <a:rPr lang="de-DE" dirty="0">
                <a:latin typeface="Calibri" panose="020F0502020204030204" pitchFamily="34" charset="0"/>
                <a:cs typeface="Calibri" panose="020F0502020204030204" pitchFamily="34" charset="0"/>
              </a:rPr>
              <a:t> Heilbronn</a:t>
            </a:r>
          </a:p>
        </p:txBody>
      </p:sp>
      <p:pic>
        <p:nvPicPr>
          <p:cNvPr id="1028" name="Picture 4" descr="undefined">
            <a:extLst>
              <a:ext uri="{FF2B5EF4-FFF2-40B4-BE49-F238E27FC236}">
                <a16:creationId xmlns:a16="http://schemas.microsoft.com/office/drawing/2014/main" id="{3537E0B4-7C30-A5B7-A5C8-33F0A5B3B4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866" y="3989959"/>
            <a:ext cx="3025044" cy="19758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D399F519-5666-0878-A240-3708884E652B}"/>
              </a:ext>
            </a:extLst>
          </p:cNvPr>
          <p:cNvSpPr txBox="1"/>
          <p:nvPr/>
        </p:nvSpPr>
        <p:spPr>
          <a:xfrm>
            <a:off x="6863129" y="6186023"/>
            <a:ext cx="1930584" cy="184666"/>
          </a:xfrm>
          <a:prstGeom prst="rect">
            <a:avLst/>
          </a:prstGeom>
          <a:noFill/>
        </p:spPr>
        <p:txBody>
          <a:bodyPr wrap="square">
            <a:spAutoFit/>
          </a:bodyPr>
          <a:lstStyle/>
          <a:p>
            <a:pPr algn="ctr"/>
            <a:r>
              <a:rPr lang="de-DE" sz="600" dirty="0">
                <a:solidFill>
                  <a:schemeClr val="bg1">
                    <a:lumMod val="50000"/>
                  </a:schemeClr>
                </a:solidFill>
              </a:rPr>
              <a:t>www.experimenta.science</a:t>
            </a:r>
          </a:p>
        </p:txBody>
      </p:sp>
      <p:sp>
        <p:nvSpPr>
          <p:cNvPr id="18" name="Textfeld 17">
            <a:extLst>
              <a:ext uri="{FF2B5EF4-FFF2-40B4-BE49-F238E27FC236}">
                <a16:creationId xmlns:a16="http://schemas.microsoft.com/office/drawing/2014/main" id="{0B2A7951-70C4-A92D-C7AA-AF1E36687638}"/>
              </a:ext>
            </a:extLst>
          </p:cNvPr>
          <p:cNvSpPr txBox="1"/>
          <p:nvPr/>
        </p:nvSpPr>
        <p:spPr>
          <a:xfrm>
            <a:off x="9432476" y="5965797"/>
            <a:ext cx="2111824" cy="184666"/>
          </a:xfrm>
          <a:prstGeom prst="rect">
            <a:avLst/>
          </a:prstGeom>
          <a:noFill/>
        </p:spPr>
        <p:txBody>
          <a:bodyPr wrap="square">
            <a:spAutoFit/>
          </a:bodyPr>
          <a:lstStyle/>
          <a:p>
            <a:pPr algn="ctr"/>
            <a:r>
              <a:rPr lang="de-DE" sz="600" dirty="0">
                <a:solidFill>
                  <a:schemeClr val="bg1">
                    <a:lumMod val="50000"/>
                  </a:schemeClr>
                </a:solidFill>
              </a:rPr>
              <a:t>wikipedia.org/wiki/Experimenta_Heilbronn</a:t>
            </a:r>
          </a:p>
        </p:txBody>
      </p:sp>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7"/>
          <a:stretch>
            <a:fillRect/>
          </a:stretch>
        </p:blipFill>
        <p:spPr>
          <a:xfrm>
            <a:off x="191089" y="4071271"/>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911843" y="6222588"/>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8"/>
          <a:stretch>
            <a:fillRect/>
          </a:stretch>
        </p:blipFill>
        <p:spPr>
          <a:xfrm>
            <a:off x="3215571" y="3520214"/>
            <a:ext cx="2894499" cy="1635392"/>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3697528" y="5171232"/>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7"/>
            <a:ext cx="3883200"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Hochschule für angewandte Wissenschaften</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Schwerpunkte Technik, Wirtschaft und Informatik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Etwa 8.300 Studierende</a:t>
            </a:r>
          </a:p>
        </p:txBody>
      </p:sp>
      <p:sp>
        <p:nvSpPr>
          <p:cNvPr id="7" name="Vertikaler Textplatzhalter 4">
            <a:extLst>
              <a:ext uri="{FF2B5EF4-FFF2-40B4-BE49-F238E27FC236}">
                <a16:creationId xmlns:a16="http://schemas.microsoft.com/office/drawing/2014/main" id="{3A3C6CB9-6E34-FF8D-4237-1B438829F02F}"/>
              </a:ext>
            </a:extLst>
          </p:cNvPr>
          <p:cNvSpPr txBox="1">
            <a:spLocks/>
          </p:cNvSpPr>
          <p:nvPr/>
        </p:nvSpPr>
        <p:spPr>
          <a:xfrm>
            <a:off x="6645455" y="2699827"/>
            <a:ext cx="4452036"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Lern- und Erlebniswelt für Naturwissenschaft und Technik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Mit Ausstellungsbereich „Entdeckerwelten“, Science Dome, Sternwarte und Laboren</a:t>
            </a:r>
          </a:p>
        </p:txBody>
      </p:sp>
    </p:spTree>
    <p:extLst>
      <p:ext uri="{BB962C8B-B14F-4D97-AF65-F5344CB8AC3E}">
        <p14:creationId xmlns:p14="http://schemas.microsoft.com/office/powerpoint/2010/main" val="32275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20</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pic>
        <p:nvPicPr>
          <p:cNvPr id="13" name="Grafik 12" descr="Ein Bild, das Screenshot, Text, Diagramm, Kreis enthält.&#10;&#10;Automatisch generierte Beschreibung">
            <a:extLst>
              <a:ext uri="{FF2B5EF4-FFF2-40B4-BE49-F238E27FC236}">
                <a16:creationId xmlns:a16="http://schemas.microsoft.com/office/drawing/2014/main" id="{9A69D733-6D5D-9805-A734-4FADB82910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1216" y="2586819"/>
            <a:ext cx="6591300" cy="3540248"/>
          </a:xfrm>
          <a:prstGeom prst="rect">
            <a:avLst/>
          </a:prstGeom>
        </p:spPr>
      </p:pic>
      <p:sp>
        <p:nvSpPr>
          <p:cNvPr id="9" name="Titel 3">
            <a:extLst>
              <a:ext uri="{FF2B5EF4-FFF2-40B4-BE49-F238E27FC236}">
                <a16:creationId xmlns:a16="http://schemas.microsoft.com/office/drawing/2014/main" id="{8C7964A4-C9C6-296A-8D07-BD9C7541FBEC}"/>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197541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21</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C7B31C3E-10FB-64CD-B709-BB1FFDEB6D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0284" y="2512664"/>
            <a:ext cx="3746828" cy="3826546"/>
          </a:xfrm>
          <a:prstGeom prst="rect">
            <a:avLst/>
          </a:prstGeom>
          <a:noFill/>
          <a:extLst>
            <a:ext uri="{909E8E84-426E-40DD-AFC4-6F175D3DCCD1}">
              <a14:hiddenFill xmlns:a14="http://schemas.microsoft.com/office/drawing/2010/main">
                <a:solidFill>
                  <a:srgbClr val="FFFFFF"/>
                </a:solidFill>
              </a14:hiddenFill>
            </a:ext>
          </a:extLst>
        </p:spPr>
      </p:pic>
      <p:sp>
        <p:nvSpPr>
          <p:cNvPr id="8" name="Titel 3">
            <a:extLst>
              <a:ext uri="{FF2B5EF4-FFF2-40B4-BE49-F238E27FC236}">
                <a16:creationId xmlns:a16="http://schemas.microsoft.com/office/drawing/2014/main" id="{727E3301-C3EF-58DB-A7B9-77CE5B76D4EF}"/>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10011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22</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4852887" y="5877388"/>
            <a:ext cx="5143500" cy="184666"/>
          </a:xfrm>
          <a:prstGeom prst="rect">
            <a:avLst/>
          </a:prstGeom>
          <a:noFill/>
        </p:spPr>
        <p:txBody>
          <a:bodyPr wrap="square">
            <a:spAutoFit/>
          </a:bodyPr>
          <a:lstStyle/>
          <a:p>
            <a:pPr algn="ctr"/>
            <a:r>
              <a:rPr lang="en-US" sz="600" dirty="0">
                <a:solidFill>
                  <a:schemeClr val="bg1">
                    <a:lumMod val="50000"/>
                  </a:schemeClr>
                </a:solidFill>
              </a:rPr>
              <a:t>de.mathworks.com/discovery/reinforcement-learning.html</a:t>
            </a:r>
          </a:p>
        </p:txBody>
      </p:sp>
      <p:pic>
        <p:nvPicPr>
          <p:cNvPr id="3074" name="Picture 2" descr="Was ist Reinforcement Learning? - MATLAB &amp; Simulink">
            <a:extLst>
              <a:ext uri="{FF2B5EF4-FFF2-40B4-BE49-F238E27FC236}">
                <a16:creationId xmlns:a16="http://schemas.microsoft.com/office/drawing/2014/main" id="{FB61F349-1EFC-8D83-070D-592ACB6684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545" y="2510038"/>
            <a:ext cx="5705824" cy="3209526"/>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778451F9-F92D-7593-A46E-ED21D65B121B}"/>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99503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23</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446764" y="6124746"/>
            <a:ext cx="5143500" cy="184666"/>
          </a:xfrm>
          <a:prstGeom prst="rect">
            <a:avLst/>
          </a:prstGeom>
          <a:noFill/>
        </p:spPr>
        <p:txBody>
          <a:bodyPr wrap="square">
            <a:spAutoFit/>
          </a:bodyPr>
          <a:lstStyle/>
          <a:p>
            <a:pPr algn="ctr"/>
            <a:r>
              <a:rPr lang="en-US" sz="600" dirty="0">
                <a:solidFill>
                  <a:schemeClr val="bg1">
                    <a:lumMod val="50000"/>
                  </a:schemeClr>
                </a:solidFill>
              </a:rPr>
              <a:t>sefidian.com/2022/09/06/reinforcement-learning-q-learning-numerical-example/</a:t>
            </a:r>
          </a:p>
        </p:txBody>
      </p:sp>
      <p:pic>
        <p:nvPicPr>
          <p:cNvPr id="3076" name="Picture 4" descr="Understand Q-Learning in Reinforcement Learning with a numerical example  and Python implementation - Amir Masoud Sefidian - Sefidian Academy">
            <a:extLst>
              <a:ext uri="{FF2B5EF4-FFF2-40B4-BE49-F238E27FC236}">
                <a16:creationId xmlns:a16="http://schemas.microsoft.com/office/drawing/2014/main" id="{F9233E9A-3FA1-5DB1-F6CA-6F6AE4FE651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138" r="27138"/>
          <a:stretch/>
        </p:blipFill>
        <p:spPr bwMode="auto">
          <a:xfrm>
            <a:off x="6005750" y="2527220"/>
            <a:ext cx="3551899" cy="3532035"/>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a:extLst>
              <a:ext uri="{FF2B5EF4-FFF2-40B4-BE49-F238E27FC236}">
                <a16:creationId xmlns:a16="http://schemas.microsoft.com/office/drawing/2014/main" id="{245C0BC5-22D9-7A08-0760-77B62E98E660}"/>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27484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24</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555951" y="6140771"/>
            <a:ext cx="5143500" cy="184666"/>
          </a:xfrm>
          <a:prstGeom prst="rect">
            <a:avLst/>
          </a:prstGeom>
          <a:noFill/>
        </p:spPr>
        <p:txBody>
          <a:bodyPr wrap="square">
            <a:spAutoFit/>
          </a:bodyPr>
          <a:lstStyle/>
          <a:p>
            <a:pPr algn="ctr"/>
            <a:r>
              <a:rPr lang="en-US" sz="600" dirty="0">
                <a:solidFill>
                  <a:schemeClr val="bg1">
                    <a:lumMod val="50000"/>
                  </a:schemeClr>
                </a:solidFill>
              </a:rPr>
              <a:t>cdn-images-1.medium.com/v2/resize:fit:1024/1*-oiL7isNsMmktFCNalhTqQ.png</a:t>
            </a:r>
          </a:p>
        </p:txBody>
      </p:sp>
      <p:pic>
        <p:nvPicPr>
          <p:cNvPr id="4098" name="Picture 2">
            <a:extLst>
              <a:ext uri="{FF2B5EF4-FFF2-40B4-BE49-F238E27FC236}">
                <a16:creationId xmlns:a16="http://schemas.microsoft.com/office/drawing/2014/main" id="{CAB55FF1-FAB2-E14F-F2E8-EBDF073D65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6947" y="2532437"/>
            <a:ext cx="4861508" cy="3517874"/>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a:extLst>
              <a:ext uri="{FF2B5EF4-FFF2-40B4-BE49-F238E27FC236}">
                <a16:creationId xmlns:a16="http://schemas.microsoft.com/office/drawing/2014/main" id="{BF1086E3-36AC-F135-06A6-15CC548DA828}"/>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00460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25</a:t>
            </a:fld>
            <a:endParaRPr lang="de-DE"/>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
        <p:nvSpPr>
          <p:cNvPr id="8" name="Vertical Text Placeholder 4">
            <a:extLst>
              <a:ext uri="{FF2B5EF4-FFF2-40B4-BE49-F238E27FC236}">
                <a16:creationId xmlns:a16="http://schemas.microsoft.com/office/drawing/2014/main" id="{95AEF434-792A-A1D8-01DC-D8E89273F9B2}"/>
              </a:ext>
            </a:extLst>
          </p:cNvPr>
          <p:cNvSpPr>
            <a:spLocks noGrp="1"/>
          </p:cNvSpPr>
          <p:nvPr>
            <p:ph type="body" orient="vert" idx="13"/>
          </p:nvPr>
        </p:nvSpPr>
        <p:spPr>
          <a:xfrm>
            <a:off x="4972842" y="2147503"/>
            <a:ext cx="6091345" cy="1691839"/>
          </a:xfrm>
        </p:spPr>
        <p:txBody>
          <a:bodyPr/>
          <a:lstStyle/>
          <a:p>
            <a:r>
              <a:rPr lang="de-DE" b="1" dirty="0"/>
              <a:t>Neuronale Netze &amp; Deep Learning:</a:t>
            </a:r>
          </a:p>
          <a:p>
            <a:endParaRPr lang="de-DE" b="1" dirty="0"/>
          </a:p>
          <a:p>
            <a:endParaRPr lang="en-US" dirty="0"/>
          </a:p>
        </p:txBody>
      </p:sp>
      <p:sp>
        <p:nvSpPr>
          <p:cNvPr id="10" name="Textfeld 9">
            <a:extLst>
              <a:ext uri="{FF2B5EF4-FFF2-40B4-BE49-F238E27FC236}">
                <a16:creationId xmlns:a16="http://schemas.microsoft.com/office/drawing/2014/main" id="{14261D32-E16B-AE89-D8B5-0CE66677854F}"/>
              </a:ext>
            </a:extLst>
          </p:cNvPr>
          <p:cNvSpPr txBox="1"/>
          <p:nvPr/>
        </p:nvSpPr>
        <p:spPr>
          <a:xfrm>
            <a:off x="5496716" y="2502170"/>
            <a:ext cx="5916031" cy="2534027"/>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de-DE" dirty="0"/>
              <a:t>Tiefe künstliche neuronale Netzwerke werden zum Lernen eingesetzt</a:t>
            </a:r>
          </a:p>
          <a:p>
            <a:pPr marL="342900" lvl="8" indent="-342900">
              <a:lnSpc>
                <a:spcPct val="150000"/>
              </a:lnSpc>
              <a:buFont typeface="Wingdings" panose="05000000000000000000" pitchFamily="2" charset="2"/>
              <a:buChar char="Ø"/>
            </a:pPr>
            <a:r>
              <a:rPr lang="de-DE" dirty="0"/>
              <a:t>Diese bestehen aus einzelnen Units, die den Neuronen menschlicher Lebewesen nachempfunden sind.</a:t>
            </a:r>
          </a:p>
          <a:p>
            <a:pPr marL="342900" lvl="8" indent="-342900">
              <a:lnSpc>
                <a:spcPct val="150000"/>
              </a:lnSpc>
              <a:buFont typeface="Wingdings" panose="05000000000000000000" pitchFamily="2" charset="2"/>
              <a:buChar char="Ø"/>
            </a:pPr>
            <a:endParaRPr lang="de-DE" dirty="0"/>
          </a:p>
        </p:txBody>
      </p:sp>
    </p:spTree>
    <p:extLst>
      <p:ext uri="{BB962C8B-B14F-4D97-AF65-F5344CB8AC3E}">
        <p14:creationId xmlns:p14="http://schemas.microsoft.com/office/powerpoint/2010/main" val="1159217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26</a:t>
            </a:fld>
            <a:endParaRPr lang="de-DE"/>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https://www.youtube.com/watch?v=3JQ3hYko51Y</a:t>
            </a:r>
          </a:p>
        </p:txBody>
      </p:sp>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B08FFB82-5359-059B-8402-2D53AF65D331}"/>
              </a:ext>
            </a:extLst>
          </p:cNvPr>
          <p:cNvSpPr>
            <a:spLocks noGrp="1"/>
          </p:cNvSpPr>
          <p:nvPr>
            <p:ph type="body" orient="vert" idx="13"/>
          </p:nvPr>
        </p:nvSpPr>
        <p:spPr>
          <a:xfrm>
            <a:off x="4972842" y="2147503"/>
            <a:ext cx="6091345" cy="1691839"/>
          </a:xfrm>
        </p:spPr>
        <p:txBody>
          <a:bodyPr/>
          <a:lstStyle/>
          <a:p>
            <a:r>
              <a:rPr lang="de-DE" b="1" dirty="0"/>
              <a:t>Neuronale Netze &amp; Deep Learning:</a:t>
            </a:r>
          </a:p>
          <a:p>
            <a:endParaRPr lang="de-DE" b="1" dirty="0"/>
          </a:p>
          <a:p>
            <a:endParaRPr lang="en-US" dirty="0"/>
          </a:p>
        </p:txBody>
      </p:sp>
      <p:pic>
        <p:nvPicPr>
          <p:cNvPr id="17" name="Onlinemedien 16" title="Neural Network 3D Simulation">
            <a:hlinkClick r:id="" action="ppaction://media"/>
            <a:extLst>
              <a:ext uri="{FF2B5EF4-FFF2-40B4-BE49-F238E27FC236}">
                <a16:creationId xmlns:a16="http://schemas.microsoft.com/office/drawing/2014/main" id="{DE662D48-62C7-BB62-883E-FE33D6D90562}"/>
              </a:ext>
            </a:extLst>
          </p:cNvPr>
          <p:cNvPicPr>
            <a:picLocks noRot="1" noChangeAspect="1"/>
          </p:cNvPicPr>
          <p:nvPr>
            <a:videoFile r:link="rId1"/>
          </p:nvPr>
        </p:nvPicPr>
        <p:blipFill>
          <a:blip r:embed="rId9"/>
          <a:stretch>
            <a:fillRect/>
          </a:stretch>
        </p:blipFill>
        <p:spPr>
          <a:xfrm>
            <a:off x="5446764" y="2484702"/>
            <a:ext cx="6091345" cy="3441610"/>
          </a:xfrm>
          <a:prstGeom prst="rect">
            <a:avLst/>
          </a:prstGeom>
        </p:spPr>
      </p:pic>
    </p:spTree>
    <p:extLst>
      <p:ext uri="{BB962C8B-B14F-4D97-AF65-F5344CB8AC3E}">
        <p14:creationId xmlns:p14="http://schemas.microsoft.com/office/powerpoint/2010/main" val="272982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dirty="0"/>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27</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youtube.com/watch?v=bt3JLYfFaKE&amp;t=15s&amp;ab_channel=AmenityTechnologies</a:t>
            </a:r>
          </a:p>
        </p:txBody>
      </p:sp>
      <p:pic>
        <p:nvPicPr>
          <p:cNvPr id="13" name="Onlinemedien 12" title="YoloV7 Performance Demo | Object Detection | Amenity Technologies">
            <a:hlinkClick r:id="" action="ppaction://media"/>
            <a:extLst>
              <a:ext uri="{FF2B5EF4-FFF2-40B4-BE49-F238E27FC236}">
                <a16:creationId xmlns:a16="http://schemas.microsoft.com/office/drawing/2014/main" id="{32304856-3531-6933-66DF-4E95464EC960}"/>
              </a:ext>
            </a:extLst>
          </p:cNvPr>
          <p:cNvPicPr>
            <a:picLocks noRot="1" noChangeAspect="1"/>
          </p:cNvPicPr>
          <p:nvPr>
            <a:videoFile r:link="rId1"/>
          </p:nvPr>
        </p:nvPicPr>
        <p:blipFill>
          <a:blip r:embed="rId9"/>
          <a:stretch>
            <a:fillRect/>
          </a:stretch>
        </p:blipFill>
        <p:spPr>
          <a:xfrm>
            <a:off x="5787382" y="2823736"/>
            <a:ext cx="5410109" cy="3056712"/>
          </a:xfrm>
          <a:prstGeom prst="rect">
            <a:avLst/>
          </a:prstGeom>
        </p:spPr>
      </p:pic>
      <p:sp>
        <p:nvSpPr>
          <p:cNvPr id="9" name="Titel 3">
            <a:extLst>
              <a:ext uri="{FF2B5EF4-FFF2-40B4-BE49-F238E27FC236}">
                <a16:creationId xmlns:a16="http://schemas.microsoft.com/office/drawing/2014/main" id="{C08BFB92-5B44-F9BD-058F-17379D807DE1}"/>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247150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28</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youtube.com/watch?v=QgF5PHDCwHw&amp;ab_channel=LearnOpenCV</a:t>
            </a:r>
          </a:p>
        </p:txBody>
      </p:sp>
      <p:pic>
        <p:nvPicPr>
          <p:cNvPr id="12" name="Onlinemedien 11" title="YOLOv8 Object Detection + Instance Segmentation">
            <a:hlinkClick r:id="" action="ppaction://media"/>
            <a:extLst>
              <a:ext uri="{FF2B5EF4-FFF2-40B4-BE49-F238E27FC236}">
                <a16:creationId xmlns:a16="http://schemas.microsoft.com/office/drawing/2014/main" id="{B31E46B2-1196-014D-56A4-A5C3452FD2D6}"/>
              </a:ext>
            </a:extLst>
          </p:cNvPr>
          <p:cNvPicPr>
            <a:picLocks noRot="1" noChangeAspect="1"/>
          </p:cNvPicPr>
          <p:nvPr>
            <a:videoFile r:link="rId1"/>
          </p:nvPr>
        </p:nvPicPr>
        <p:blipFill>
          <a:blip r:embed="rId9"/>
          <a:stretch>
            <a:fillRect/>
          </a:stretch>
        </p:blipFill>
        <p:spPr>
          <a:xfrm>
            <a:off x="5574218" y="2768481"/>
            <a:ext cx="5589082" cy="3157831"/>
          </a:xfrm>
          <a:prstGeom prst="rect">
            <a:avLst/>
          </a:prstGeom>
        </p:spPr>
      </p:pic>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228971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29</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Unsupervised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a:extLst>
              <a:ext uri="{FF2B5EF4-FFF2-40B4-BE49-F238E27FC236}">
                <a16:creationId xmlns:a16="http://schemas.microsoft.com/office/drawing/2014/main" id="{E3A6E273-A1EA-8245-6E74-6BE81FB13DD9}"/>
              </a:ext>
            </a:extLst>
          </p:cNvPr>
          <p:cNvSpPr txBox="1"/>
          <p:nvPr/>
        </p:nvSpPr>
        <p:spPr>
          <a:xfrm>
            <a:off x="5621026" y="5648782"/>
            <a:ext cx="5143500" cy="184666"/>
          </a:xfrm>
          <a:prstGeom prst="rect">
            <a:avLst/>
          </a:prstGeom>
          <a:noFill/>
        </p:spPr>
        <p:txBody>
          <a:bodyPr wrap="square">
            <a:spAutoFit/>
          </a:bodyPr>
          <a:lstStyle/>
          <a:p>
            <a:pPr algn="ctr"/>
            <a:r>
              <a:rPr lang="en-US" sz="600" u="sng" dirty="0">
                <a:solidFill>
                  <a:schemeClr val="bg1">
                    <a:lumMod val="50000"/>
                  </a:schemeClr>
                </a:solidFill>
              </a:rPr>
              <a:t>sthalles.github.io/assets/dcgan/GANs.png</a:t>
            </a:r>
          </a:p>
        </p:txBody>
      </p:sp>
      <p:sp>
        <p:nvSpPr>
          <p:cNvPr id="9" name="Textfeld 8">
            <a:extLst>
              <a:ext uri="{FF2B5EF4-FFF2-40B4-BE49-F238E27FC236}">
                <a16:creationId xmlns:a16="http://schemas.microsoft.com/office/drawing/2014/main" id="{D12FFAFA-BC04-9C79-CAE8-20B571AEDFD8}"/>
              </a:ext>
            </a:extLst>
          </p:cNvPr>
          <p:cNvSpPr txBox="1"/>
          <p:nvPr/>
        </p:nvSpPr>
        <p:spPr>
          <a:xfrm>
            <a:off x="3122663" y="6037439"/>
            <a:ext cx="5689595" cy="276999"/>
          </a:xfrm>
          <a:prstGeom prst="rect">
            <a:avLst/>
          </a:prstGeom>
          <a:noFill/>
        </p:spPr>
        <p:txBody>
          <a:bodyPr wrap="square">
            <a:spAutoFit/>
          </a:bodyPr>
          <a:lstStyle/>
          <a:p>
            <a:pPr algn="ctr"/>
            <a:r>
              <a:rPr lang="en-US" sz="1200" dirty="0">
                <a:solidFill>
                  <a:schemeClr val="bg1">
                    <a:lumMod val="50000"/>
                  </a:schemeClr>
                </a:solidFill>
                <a:hlinkClick r:id="rId8"/>
              </a:rPr>
              <a:t>https://this-person-does-not-exist.com/en</a:t>
            </a:r>
            <a:endParaRPr lang="en-US" sz="1200" dirty="0">
              <a:solidFill>
                <a:schemeClr val="bg1">
                  <a:lumMod val="50000"/>
                </a:schemeClr>
              </a:solidFill>
            </a:endParaRPr>
          </a:p>
        </p:txBody>
      </p:sp>
      <p:pic>
        <p:nvPicPr>
          <p:cNvPr id="1026" name="Picture 2" descr="A Short Introduction to Generative Adversarial Networks - Thalles' blog">
            <a:extLst>
              <a:ext uri="{FF2B5EF4-FFF2-40B4-BE49-F238E27FC236}">
                <a16:creationId xmlns:a16="http://schemas.microsoft.com/office/drawing/2014/main" id="{CADE0A6C-C664-DAF5-EC4E-6F60CC873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7105" y="2867747"/>
            <a:ext cx="6091342" cy="2656488"/>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8844884C-D899-BCAD-4C43-B35EA71ADEAC}"/>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1544600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3</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1371117" y="2202816"/>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3822" y="2158943"/>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4"/>
          <a:stretch>
            <a:fillRect/>
          </a:stretch>
        </p:blipFill>
        <p:spPr>
          <a:xfrm>
            <a:off x="7866072" y="1862779"/>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8586825" y="4017451"/>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5"/>
          <a:stretch>
            <a:fillRect/>
          </a:stretch>
        </p:blipFill>
        <p:spPr>
          <a:xfrm>
            <a:off x="7122132" y="4207474"/>
            <a:ext cx="3711501" cy="2096998"/>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7953194" y="6276949"/>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6"/>
            <a:ext cx="6988080" cy="408638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Rund </a:t>
            </a:r>
            <a:r>
              <a:rPr lang="de-DE" sz="1400" b="1" dirty="0">
                <a:latin typeface="Calibri" panose="020F0502020204030204" pitchFamily="34" charset="0"/>
                <a:cs typeface="Calibri" panose="020F0502020204030204" pitchFamily="34" charset="0"/>
              </a:rPr>
              <a:t>8.000 Studierende</a:t>
            </a: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Zählt zu den größten Hochschulen für Angewandte Wissenschaften in Baden-Württemberg</a:t>
            </a: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Schwerpunkt: </a:t>
            </a:r>
            <a:r>
              <a:rPr lang="de-DE" sz="1400" b="1" i="0" dirty="0">
                <a:effectLst/>
                <a:latin typeface="Calibri" panose="020F0502020204030204" pitchFamily="34" charset="0"/>
                <a:cs typeface="Calibri" panose="020F0502020204030204" pitchFamily="34" charset="0"/>
              </a:rPr>
              <a:t>Technik, Wirtschaft und Informatik </a:t>
            </a:r>
            <a:endParaRPr lang="de-DE" sz="1400" b="1"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In Heilbronn: Campus Sontheim und Bildungscampus, sowie Standorte in Künzelsau und Schwäbisch Hall </a:t>
            </a:r>
            <a:endParaRPr lang="de-DE" sz="1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Es werden mehr als </a:t>
            </a:r>
            <a:r>
              <a:rPr lang="de-DE" sz="1400" b="1" i="0" dirty="0">
                <a:effectLst/>
                <a:latin typeface="Calibri" panose="020F0502020204030204" pitchFamily="34" charset="0"/>
                <a:cs typeface="Calibri" panose="020F0502020204030204" pitchFamily="34" charset="0"/>
              </a:rPr>
              <a:t>50 Bachelor- und Masterstudiengänge </a:t>
            </a:r>
            <a:r>
              <a:rPr lang="de-DE" sz="1400" b="0" i="0" dirty="0">
                <a:effectLst/>
                <a:latin typeface="Calibri" panose="020F0502020204030204" pitchFamily="34" charset="0"/>
                <a:cs typeface="Calibri" panose="020F0502020204030204" pitchFamily="34" charset="0"/>
              </a:rPr>
              <a:t>angeboten </a:t>
            </a:r>
            <a:endParaRPr lang="de-DE" sz="1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Projekt: School </a:t>
            </a:r>
            <a:r>
              <a:rPr lang="de-DE" sz="1400" b="0" i="0" dirty="0" err="1">
                <a:effectLst/>
                <a:latin typeface="Calibri" panose="020F0502020204030204" pitchFamily="34" charset="0"/>
                <a:cs typeface="Calibri" panose="020F0502020204030204" pitchFamily="34" charset="0"/>
              </a:rPr>
              <a:t>of</a:t>
            </a:r>
            <a:r>
              <a:rPr lang="de-DE" sz="1400" b="0" i="0" dirty="0">
                <a:effectLst/>
                <a:latin typeface="Calibri" panose="020F0502020204030204" pitchFamily="34" charset="0"/>
                <a:cs typeface="Calibri" panose="020F0502020204030204" pitchFamily="34" charset="0"/>
              </a:rPr>
              <a:t> Applied </a:t>
            </a:r>
            <a:r>
              <a:rPr lang="de-DE" sz="1400" b="0" i="0" dirty="0" err="1">
                <a:effectLst/>
                <a:latin typeface="Calibri" panose="020F0502020204030204" pitchFamily="34" charset="0"/>
                <a:cs typeface="Calibri" panose="020F0502020204030204" pitchFamily="34" charset="0"/>
              </a:rPr>
              <a:t>Artificial</a:t>
            </a:r>
            <a:r>
              <a:rPr lang="de-DE" sz="1400" b="0" i="0" dirty="0">
                <a:effectLst/>
                <a:latin typeface="Calibri" panose="020F0502020204030204" pitchFamily="34" charset="0"/>
                <a:cs typeface="Calibri" panose="020F0502020204030204" pitchFamily="34" charset="0"/>
              </a:rPr>
              <a:t> </a:t>
            </a:r>
            <a:r>
              <a:rPr lang="de-DE" sz="1400" b="0" i="0" dirty="0" err="1">
                <a:effectLst/>
                <a:latin typeface="Calibri" panose="020F0502020204030204" pitchFamily="34" charset="0"/>
                <a:cs typeface="Calibri" panose="020F0502020204030204" pitchFamily="34" charset="0"/>
              </a:rPr>
              <a:t>Intelligence</a:t>
            </a:r>
            <a:r>
              <a:rPr lang="de-DE" sz="1400" b="0" i="0" dirty="0">
                <a:effectLst/>
                <a:latin typeface="Calibri" panose="020F0502020204030204" pitchFamily="34" charset="0"/>
                <a:cs typeface="Calibri" panose="020F0502020204030204" pitchFamily="34" charset="0"/>
              </a:rPr>
              <a:t> (SAAI) </a:t>
            </a:r>
            <a:endParaRPr lang="de-DE" sz="1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In Planung: </a:t>
            </a:r>
            <a:r>
              <a:rPr lang="de-DE" sz="1400" b="1" i="0" dirty="0">
                <a:effectLst/>
                <a:latin typeface="Calibri" panose="020F0502020204030204" pitchFamily="34" charset="0"/>
                <a:cs typeface="Calibri" panose="020F0502020204030204" pitchFamily="34" charset="0"/>
              </a:rPr>
              <a:t>B.Sc./</a:t>
            </a:r>
            <a:r>
              <a:rPr lang="de-DE" sz="1400" b="1" i="0" dirty="0" err="1">
                <a:effectLst/>
                <a:latin typeface="Calibri" panose="020F0502020204030204" pitchFamily="34" charset="0"/>
                <a:cs typeface="Calibri" panose="020F0502020204030204" pitchFamily="34" charset="0"/>
              </a:rPr>
              <a:t>M.Sc</a:t>
            </a:r>
            <a:r>
              <a:rPr lang="de-DE" sz="1400" b="1" i="0" dirty="0">
                <a:effectLst/>
                <a:latin typeface="Calibri" panose="020F0502020204030204" pitchFamily="34" charset="0"/>
                <a:cs typeface="Calibri" panose="020F0502020204030204" pitchFamily="34" charset="0"/>
              </a:rPr>
              <a:t>. Studiengang Angewandte Künstliche Intelligenz </a:t>
            </a:r>
            <a:endParaRPr lang="de-DE" sz="1400" b="1" dirty="0">
              <a:latin typeface="Calibri" panose="020F0502020204030204" pitchFamily="34" charset="0"/>
              <a:cs typeface="Calibri" panose="020F0502020204030204" pitchFamily="34" charset="0"/>
            </a:endParaRPr>
          </a:p>
          <a:p>
            <a:pPr lvl="2">
              <a:lnSpc>
                <a:spcPct val="150000"/>
              </a:lnSpc>
            </a:pPr>
            <a:r>
              <a:rPr lang="de-DE" sz="1400" b="0" i="0" dirty="0">
                <a:effectLst/>
                <a:latin typeface="Calibri" panose="020F0502020204030204" pitchFamily="34" charset="0"/>
                <a:cs typeface="Calibri" panose="020F0502020204030204" pitchFamily="34" charset="0"/>
              </a:rPr>
              <a:t>		</a:t>
            </a:r>
            <a:r>
              <a:rPr lang="de-DE" sz="1400" b="0" i="0" dirty="0">
                <a:effectLst/>
                <a:latin typeface="Calibri" panose="020F0502020204030204" pitchFamily="34" charset="0"/>
                <a:cs typeface="Calibri" panose="020F0502020204030204" pitchFamily="34" charset="0"/>
                <a:sym typeface="Wingdings" panose="05000000000000000000" pitchFamily="2" charset="2"/>
              </a:rPr>
              <a:t> </a:t>
            </a:r>
            <a:r>
              <a:rPr lang="de-DE" sz="1400" b="0" i="0" dirty="0">
                <a:effectLst/>
                <a:latin typeface="Calibri" panose="020F0502020204030204" pitchFamily="34" charset="0"/>
                <a:cs typeface="Calibri" panose="020F0502020204030204" pitchFamily="34" charset="0"/>
              </a:rPr>
              <a:t>Kontakt: </a:t>
            </a:r>
            <a:r>
              <a:rPr lang="de-DE" sz="1400" b="0" i="0" u="sng" dirty="0">
                <a:solidFill>
                  <a:srgbClr val="0353A8"/>
                </a:solidFill>
                <a:effectLst/>
                <a:latin typeface="Calibri" panose="020F0502020204030204" pitchFamily="34" charset="0"/>
                <a:cs typeface="Calibri" panose="020F0502020204030204" pitchFamily="34" charset="0"/>
                <a:hlinkClick r:id="rId6"/>
              </a:rPr>
              <a:t>saai@hs-heilbronn.de</a:t>
            </a:r>
            <a:r>
              <a:rPr lang="de-DE" sz="1400" b="0" i="0" dirty="0">
                <a:effectLst/>
                <a:latin typeface="Calibri" panose="020F0502020204030204" pitchFamily="34" charset="0"/>
                <a:cs typeface="Calibri" panose="020F0502020204030204" pitchFamily="34" charset="0"/>
              </a:rPr>
              <a:t> </a:t>
            </a:r>
          </a:p>
          <a:p>
            <a:pPr marL="285750" indent="-285750">
              <a:lnSpc>
                <a:spcPct val="150000"/>
              </a:lnSpc>
              <a:buFont typeface="Wingdings" panose="05000000000000000000" pitchFamily="2" charset="2"/>
              <a:buChar char="Ø"/>
            </a:pPr>
            <a:endParaRPr lang="de-D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0583984"/>
      </p:ext>
    </p:extLst>
  </p:cSld>
  <p:clrMapOvr>
    <a:masterClrMapping/>
  </p:clrMapOvr>
  <p:timing>
    <p:tnLst>
      <p:par>
        <p:cTn id="1" dur="indefinite" restart="never" nodeType="tmRoot">
          <p:childTnLst>
            <p:video>
              <p:cMediaNode vol="80000">
                <p:cTn id="2" fill="hold" display="0">
                  <p:stCondLst>
                    <p:cond delay="indefinite"/>
                  </p:stCondLst>
                </p:cTn>
                <p:tgtEl>
                  <p:spTgt spid="28"/>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30</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Unsupervised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E3A6E273-A1EA-8245-6E74-6BE81FB13DD9}"/>
              </a:ext>
            </a:extLst>
          </p:cNvPr>
          <p:cNvSpPr txBox="1"/>
          <p:nvPr/>
        </p:nvSpPr>
        <p:spPr>
          <a:xfrm>
            <a:off x="5621026" y="5648782"/>
            <a:ext cx="5143500" cy="184666"/>
          </a:xfrm>
          <a:prstGeom prst="rect">
            <a:avLst/>
          </a:prstGeom>
          <a:noFill/>
        </p:spPr>
        <p:txBody>
          <a:bodyPr wrap="square">
            <a:spAutoFit/>
          </a:bodyPr>
          <a:lstStyle/>
          <a:p>
            <a:pPr algn="ctr"/>
            <a:r>
              <a:rPr lang="en-US" sz="600" u="sng" dirty="0">
                <a:solidFill>
                  <a:schemeClr val="bg1">
                    <a:lumMod val="50000"/>
                  </a:schemeClr>
                </a:solidFill>
              </a:rPr>
              <a:t>https://www.youtube.com/watch?v=IUi0REAWj2c</a:t>
            </a:r>
          </a:p>
        </p:txBody>
      </p:sp>
      <p:sp>
        <p:nvSpPr>
          <p:cNvPr id="9" name="Textfeld 8">
            <a:extLst>
              <a:ext uri="{FF2B5EF4-FFF2-40B4-BE49-F238E27FC236}">
                <a16:creationId xmlns:a16="http://schemas.microsoft.com/office/drawing/2014/main" id="{D12FFAFA-BC04-9C79-CAE8-20B571AEDFD8}"/>
              </a:ext>
            </a:extLst>
          </p:cNvPr>
          <p:cNvSpPr txBox="1"/>
          <p:nvPr/>
        </p:nvSpPr>
        <p:spPr>
          <a:xfrm>
            <a:off x="3122663" y="6037439"/>
            <a:ext cx="5689595" cy="276999"/>
          </a:xfrm>
          <a:prstGeom prst="rect">
            <a:avLst/>
          </a:prstGeom>
          <a:noFill/>
        </p:spPr>
        <p:txBody>
          <a:bodyPr wrap="square">
            <a:spAutoFit/>
          </a:bodyPr>
          <a:lstStyle/>
          <a:p>
            <a:pPr algn="ctr"/>
            <a:r>
              <a:rPr lang="en-US" sz="1200" dirty="0">
                <a:solidFill>
                  <a:schemeClr val="bg1">
                    <a:lumMod val="50000"/>
                  </a:schemeClr>
                </a:solidFill>
                <a:hlinkClick r:id="rId9"/>
              </a:rPr>
              <a:t>https://this-person-does-not-exist.com/en</a:t>
            </a:r>
            <a:endParaRPr lang="en-US" sz="1200" dirty="0">
              <a:solidFill>
                <a:schemeClr val="bg1">
                  <a:lumMod val="50000"/>
                </a:schemeClr>
              </a:solidFill>
            </a:endParaRPr>
          </a:p>
        </p:txBody>
      </p:sp>
      <p:sp>
        <p:nvSpPr>
          <p:cNvPr id="10" name="Titel 3">
            <a:extLst>
              <a:ext uri="{FF2B5EF4-FFF2-40B4-BE49-F238E27FC236}">
                <a16:creationId xmlns:a16="http://schemas.microsoft.com/office/drawing/2014/main" id="{8844884C-D899-BCAD-4C43-B35EA71ADEAC}"/>
              </a:ext>
            </a:extLst>
          </p:cNvPr>
          <p:cNvSpPr>
            <a:spLocks noGrp="1"/>
          </p:cNvSpPr>
          <p:nvPr>
            <p:ph type="title"/>
          </p:nvPr>
        </p:nvSpPr>
        <p:spPr>
          <a:xfrm>
            <a:off x="406400" y="898525"/>
            <a:ext cx="11377613" cy="863600"/>
          </a:xfrm>
        </p:spPr>
        <p:txBody>
          <a:bodyPr anchor="t">
            <a:normAutofit/>
          </a:bodyPr>
          <a:lstStyle/>
          <a:p>
            <a:r>
              <a:rPr lang="de-DE" dirty="0"/>
              <a:t>KI vs. ML VS. DL</a:t>
            </a:r>
          </a:p>
        </p:txBody>
      </p:sp>
      <p:pic>
        <p:nvPicPr>
          <p:cNvPr id="4" name="Onlinemedien 3" title="MNIST GAN Training">
            <a:hlinkClick r:id="" action="ppaction://media"/>
            <a:extLst>
              <a:ext uri="{FF2B5EF4-FFF2-40B4-BE49-F238E27FC236}">
                <a16:creationId xmlns:a16="http://schemas.microsoft.com/office/drawing/2014/main" id="{C233B200-C7BB-EA9A-404A-8B559FC171D4}"/>
              </a:ext>
            </a:extLst>
          </p:cNvPr>
          <p:cNvPicPr>
            <a:picLocks noRot="1" noChangeAspect="1"/>
          </p:cNvPicPr>
          <p:nvPr>
            <a:videoFile r:link="rId1"/>
          </p:nvPr>
        </p:nvPicPr>
        <p:blipFill>
          <a:blip r:embed="rId10"/>
          <a:stretch>
            <a:fillRect/>
          </a:stretch>
        </p:blipFill>
        <p:spPr>
          <a:xfrm>
            <a:off x="6360824" y="2850160"/>
            <a:ext cx="3663904" cy="2747928"/>
          </a:xfrm>
          <a:prstGeom prst="rect">
            <a:avLst/>
          </a:prstGeom>
        </p:spPr>
      </p:pic>
    </p:spTree>
    <p:extLst>
      <p:ext uri="{BB962C8B-B14F-4D97-AF65-F5344CB8AC3E}">
        <p14:creationId xmlns:p14="http://schemas.microsoft.com/office/powerpoint/2010/main" val="21376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31</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848370" y="2133614"/>
            <a:ext cx="6091345" cy="595697"/>
          </a:xfrm>
        </p:spPr>
        <p:txBody>
          <a:bodyPr/>
          <a:lstStyle/>
          <a:p>
            <a:r>
              <a:rPr lang="de-DE" b="1" dirty="0"/>
              <a:t>Neuronale Netze &amp; Deep Learning</a:t>
            </a:r>
          </a:p>
          <a:p>
            <a:r>
              <a:rPr lang="de-DE" b="1" dirty="0"/>
              <a:t>	</a:t>
            </a:r>
            <a:r>
              <a:rPr lang="de-DE" sz="1800"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209949" y="6172723"/>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https://www.youtube.com/watch?v=kopoLzvh5jY&amp;ab_channel=OpenAI</a:t>
            </a:r>
          </a:p>
        </p:txBody>
      </p:sp>
      <p:pic>
        <p:nvPicPr>
          <p:cNvPr id="7" name="Onlinemedien 5" title="Multi-Agent Hide and Seek">
            <a:hlinkClick r:id="" action="ppaction://media"/>
            <a:extLst>
              <a:ext uri="{FF2B5EF4-FFF2-40B4-BE49-F238E27FC236}">
                <a16:creationId xmlns:a16="http://schemas.microsoft.com/office/drawing/2014/main" id="{BDF34E1C-D1A1-3E41-9A01-4701658F06DE}"/>
              </a:ext>
            </a:extLst>
          </p:cNvPr>
          <p:cNvPicPr>
            <a:picLocks noRot="1" noChangeAspect="1"/>
          </p:cNvPicPr>
          <p:nvPr>
            <a:videoFile r:link="rId1"/>
          </p:nvPr>
        </p:nvPicPr>
        <p:blipFill>
          <a:blip r:embed="rId9"/>
          <a:stretch>
            <a:fillRect/>
          </a:stretch>
        </p:blipFill>
        <p:spPr>
          <a:xfrm>
            <a:off x="4848370" y="2829061"/>
            <a:ext cx="5866659" cy="3314662"/>
          </a:xfrm>
          <a:prstGeom prst="rect">
            <a:avLst/>
          </a:prstGeom>
        </p:spPr>
      </p:pic>
      <p:sp>
        <p:nvSpPr>
          <p:cNvPr id="10" name="Titel 3">
            <a:extLst>
              <a:ext uri="{FF2B5EF4-FFF2-40B4-BE49-F238E27FC236}">
                <a16:creationId xmlns:a16="http://schemas.microsoft.com/office/drawing/2014/main" id="{2C11CBB7-44BB-152D-B6C1-01C49FAF6A4A}"/>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30558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dirty="0"/>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32</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
        <p:nvSpPr>
          <p:cNvPr id="5" name="Textfeld 4">
            <a:extLst>
              <a:ext uri="{FF2B5EF4-FFF2-40B4-BE49-F238E27FC236}">
                <a16:creationId xmlns:a16="http://schemas.microsoft.com/office/drawing/2014/main" id="{96E1F34C-DDF6-ECC7-93BE-1160D0A39A83}"/>
              </a:ext>
            </a:extLst>
          </p:cNvPr>
          <p:cNvSpPr txBox="1"/>
          <p:nvPr/>
        </p:nvSpPr>
        <p:spPr>
          <a:xfrm>
            <a:off x="3523193" y="6243639"/>
            <a:ext cx="5143500" cy="184666"/>
          </a:xfrm>
          <a:prstGeom prst="rect">
            <a:avLst/>
          </a:prstGeom>
          <a:noFill/>
        </p:spPr>
        <p:txBody>
          <a:bodyPr wrap="square">
            <a:spAutoFit/>
          </a:bodyPr>
          <a:lstStyle/>
          <a:p>
            <a:pPr algn="ctr"/>
            <a:r>
              <a:rPr lang="en-US" sz="600" dirty="0">
                <a:solidFill>
                  <a:schemeClr val="bg1">
                    <a:lumMod val="50000"/>
                  </a:schemeClr>
                </a:solidFill>
              </a:rPr>
              <a:t>https://vimeo.com/483973292?embedded=true&amp;source=vimeo_logo&amp;owner=77320913</a:t>
            </a:r>
          </a:p>
        </p:txBody>
      </p:sp>
    </p:spTree>
    <p:extLst>
      <p:ext uri="{BB962C8B-B14F-4D97-AF65-F5344CB8AC3E}">
        <p14:creationId xmlns:p14="http://schemas.microsoft.com/office/powerpoint/2010/main" val="196381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33</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3802421" y="2116289"/>
            <a:ext cx="4585051" cy="863600"/>
          </a:xfrm>
        </p:spPr>
        <p:txBody>
          <a:bodyPr/>
          <a:lstStyle/>
          <a:p>
            <a:pPr algn="ctr"/>
            <a:r>
              <a:rPr lang="de-DE" dirty="0"/>
              <a:t>Autonomer Passat</a:t>
            </a:r>
          </a:p>
        </p:txBody>
      </p:sp>
      <p:pic>
        <p:nvPicPr>
          <p:cNvPr id="9" name="Onlinemedien 8" title="Autonomous Driving - VW Passat - Hochschule Heilbronn - Zentrum für maschinelles Lernen">
            <a:hlinkClick r:id="" action="ppaction://media"/>
            <a:extLst>
              <a:ext uri="{FF2B5EF4-FFF2-40B4-BE49-F238E27FC236}">
                <a16:creationId xmlns:a16="http://schemas.microsoft.com/office/drawing/2014/main" id="{56A8823A-A6E3-7FDF-BF8C-F2F6E108C377}"/>
              </a:ext>
            </a:extLst>
          </p:cNvPr>
          <p:cNvPicPr>
            <a:picLocks noRot="1" noChangeAspect="1"/>
          </p:cNvPicPr>
          <p:nvPr>
            <a:videoFile r:link="rId1"/>
          </p:nvPr>
        </p:nvPicPr>
        <p:blipFill>
          <a:blip r:embed="rId4"/>
          <a:stretch>
            <a:fillRect/>
          </a:stretch>
        </p:blipFill>
        <p:spPr>
          <a:xfrm>
            <a:off x="2829099" y="2548089"/>
            <a:ext cx="6531693" cy="3690407"/>
          </a:xfrm>
          <a:prstGeom prst="rect">
            <a:avLst/>
          </a:prstGeom>
        </p:spPr>
      </p:pic>
      <p:sp>
        <p:nvSpPr>
          <p:cNvPr id="14" name="Textfeld 13">
            <a:extLst>
              <a:ext uri="{FF2B5EF4-FFF2-40B4-BE49-F238E27FC236}">
                <a16:creationId xmlns:a16="http://schemas.microsoft.com/office/drawing/2014/main" id="{94E945EC-F7D6-19D4-CC32-50CB504A5D76}"/>
              </a:ext>
            </a:extLst>
          </p:cNvPr>
          <p:cNvSpPr txBox="1"/>
          <p:nvPr/>
        </p:nvSpPr>
        <p:spPr>
          <a:xfrm>
            <a:off x="3523193" y="6243639"/>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https://www.youtube.com/watch?v=X0j5FmaxrY0&amp;t=1s</a:t>
            </a:r>
          </a:p>
        </p:txBody>
      </p:sp>
    </p:spTree>
    <p:extLst>
      <p:ext uri="{BB962C8B-B14F-4D97-AF65-F5344CB8AC3E}">
        <p14:creationId xmlns:p14="http://schemas.microsoft.com/office/powerpoint/2010/main" val="237974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34</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8674" y="1949428"/>
            <a:ext cx="4585051" cy="863600"/>
          </a:xfrm>
        </p:spPr>
        <p:txBody>
          <a:bodyPr/>
          <a:lstStyle/>
          <a:p>
            <a:pPr algn="ctr"/>
            <a:r>
              <a:rPr lang="de-DE" dirty="0"/>
              <a:t>Autonome Shuttles von der Experimenta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363492" y="2802129"/>
            <a:ext cx="3310407" cy="3230766"/>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3" y="2728756"/>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127175" y="1939803"/>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36</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dirty="0"/>
              <a:t>Demonstratoren</a:t>
            </a:r>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dirty="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37</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nchor="t"/>
          <a:lstStyle/>
          <a:p>
            <a:r>
              <a:rPr lang="de-DE" dirty="0"/>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
        <p:nvSpPr>
          <p:cNvPr id="7" name="Textfeld 6">
            <a:extLst>
              <a:ext uri="{FF2B5EF4-FFF2-40B4-BE49-F238E27FC236}">
                <a16:creationId xmlns:a16="http://schemas.microsoft.com/office/drawing/2014/main" id="{6C3B9A03-46BC-E601-3E00-841DCD908D13}"/>
              </a:ext>
            </a:extLst>
          </p:cNvPr>
          <p:cNvSpPr txBox="1"/>
          <p:nvPr/>
        </p:nvSpPr>
        <p:spPr>
          <a:xfrm>
            <a:off x="3523196" y="6258564"/>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https://www.youtube.com/watch?v=sNuB8-GPcAU</a:t>
            </a:r>
          </a:p>
        </p:txBody>
      </p:sp>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38</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39</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nchor="t"/>
          <a:lstStyle/>
          <a:p>
            <a:r>
              <a:rPr lang="de-DE" dirty="0"/>
              <a:t>Wie geht es jetzt weiter?</a:t>
            </a:r>
          </a:p>
        </p:txBody>
      </p:sp>
      <p:pic>
        <p:nvPicPr>
          <p:cNvPr id="9" name="Grafik 8">
            <a:extLst>
              <a:ext uri="{FF2B5EF4-FFF2-40B4-BE49-F238E27FC236}">
                <a16:creationId xmlns:a16="http://schemas.microsoft.com/office/drawing/2014/main" id="{0C8A0D39-B956-FD7F-EBD3-1EE529B98479}"/>
              </a:ext>
            </a:extLst>
          </p:cNvPr>
          <p:cNvPicPr>
            <a:picLocks noChangeAspect="1"/>
          </p:cNvPicPr>
          <p:nvPr/>
        </p:nvPicPr>
        <p:blipFill rotWithShape="1">
          <a:blip r:embed="rId2"/>
          <a:srcRect r="70311" b="7858"/>
          <a:stretch/>
        </p:blipFill>
        <p:spPr>
          <a:xfrm>
            <a:off x="1098550" y="2097456"/>
            <a:ext cx="9994899" cy="4187334"/>
          </a:xfrm>
          <a:prstGeom prst="rect">
            <a:avLst/>
          </a:prstGeom>
        </p:spPr>
      </p:pic>
    </p:spTree>
    <p:extLst>
      <p:ext uri="{BB962C8B-B14F-4D97-AF65-F5344CB8AC3E}">
        <p14:creationId xmlns:p14="http://schemas.microsoft.com/office/powerpoint/2010/main" val="2155087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4</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3"/>
          <a:stretch>
            <a:fillRect/>
          </a:stretch>
        </p:blipFill>
        <p:spPr>
          <a:xfrm>
            <a:off x="2247850" y="1845927"/>
            <a:ext cx="7694193" cy="4347219"/>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5129654" y="6261846"/>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Tree>
    <p:extLst>
      <p:ext uri="{BB962C8B-B14F-4D97-AF65-F5344CB8AC3E}">
        <p14:creationId xmlns:p14="http://schemas.microsoft.com/office/powerpoint/2010/main" val="76333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40</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5759757" y="3366499"/>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6048273" y="3658308"/>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6048273" y="4211463"/>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2557" y="3496340"/>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197439"/>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490506"/>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Dr.</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413716" y="5016036"/>
            <a:ext cx="3108950"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346786"/>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1125200" y="2628872"/>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5</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1413716" y="2920681"/>
            <a:ext cx="2877426" cy="502701"/>
          </a:xfrm>
        </p:spPr>
        <p:txBody>
          <a:bodyPr/>
          <a:lstStyle/>
          <a:p>
            <a:pPr>
              <a:spcAft>
                <a:spcPts val="0"/>
              </a:spcAft>
            </a:pPr>
            <a:r>
              <a:rPr lang="de-DE" sz="1200" i="1" dirty="0">
                <a:latin typeface="Calibri" panose="020F0502020204030204" pitchFamily="34" charset="0"/>
                <a:cs typeface="Calibri" panose="020F0502020204030204" pitchFamily="34" charset="0"/>
              </a:rPr>
              <a:t>Prof. Dr. rer. nat.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Alexandra Reichenbach</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38" r="138"/>
          <a:stretch/>
        </p:blipFill>
        <p:spPr bwMode="auto">
          <a:xfrm>
            <a:off x="4215307" y="2803716"/>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1423964" y="3473836"/>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Projektleiterin, Forschungsprof.</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758713"/>
            <a:ext cx="928985" cy="3239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ieren 5">
            <a:extLst>
              <a:ext uri="{FF2B5EF4-FFF2-40B4-BE49-F238E27FC236}">
                <a16:creationId xmlns:a16="http://schemas.microsoft.com/office/drawing/2014/main" id="{9F7699D4-F8F4-17F9-8157-E94769F74B18}"/>
              </a:ext>
            </a:extLst>
          </p:cNvPr>
          <p:cNvGrpSpPr/>
          <p:nvPr/>
        </p:nvGrpSpPr>
        <p:grpSpPr>
          <a:xfrm>
            <a:off x="5759757" y="1795174"/>
            <a:ext cx="4412673" cy="1526322"/>
            <a:chOff x="6654127" y="2541276"/>
            <a:chExt cx="4412673" cy="1526322"/>
          </a:xfrm>
        </p:grpSpPr>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100" i="1" dirty="0">
                  <a:latin typeface="Calibri" panose="020F0502020204030204" pitchFamily="34" charset="0"/>
                  <a:cs typeface="Calibri" panose="020F0502020204030204" pitchFamily="34" charset="0"/>
                </a:rPr>
                <a:t> </a:t>
              </a:r>
              <a:br>
                <a:rPr lang="de-DE" sz="1800" dirty="0">
                  <a:latin typeface="Calibri" panose="020F0502020204030204" pitchFamily="34" charset="0"/>
                  <a:cs typeface="Calibri" panose="020F0502020204030204" pitchFamily="34" charset="0"/>
                </a:rPr>
              </a:br>
              <a:r>
                <a:rPr lang="de-DE" sz="1800" dirty="0">
                  <a:latin typeface="Calibri" panose="020F0502020204030204" pitchFamily="34" charset="0"/>
                  <a:cs typeface="Calibri" panose="020F0502020204030204" pitchFamily="34" charset="0"/>
                </a:rPr>
                <a:t>Isabel Camps </a:t>
              </a:r>
              <a:r>
                <a:rPr lang="de-DE" sz="1800" dirty="0" err="1">
                  <a:latin typeface="Calibri" panose="020F0502020204030204" pitchFamily="34" charset="0"/>
                  <a:cs typeface="Calibri" panose="020F0502020204030204" pitchFamily="34" charset="0"/>
                </a:rPr>
                <a:t>Tscherwitschke</a:t>
              </a:r>
              <a:endParaRPr lang="de-DE" sz="1800" dirty="0">
                <a:latin typeface="Calibri" panose="020F0502020204030204" pitchFamily="34" charset="0"/>
                <a:cs typeface="Calibri" panose="020F0502020204030204" pitchFamily="34" charset="0"/>
              </a:endParaRP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t>
              </a:r>
              <a:r>
                <a:rPr lang="de-DE" sz="1400" i="1" dirty="0" err="1">
                  <a:latin typeface="Calibri" panose="020F0502020204030204" pitchFamily="34" charset="0"/>
                  <a:cs typeface="Calibri" panose="020F0502020204030204" pitchFamily="34" charset="0"/>
                </a:rPr>
                <a:t>HiWi</a:t>
              </a:r>
              <a:endParaRPr lang="de-DE" sz="1400" i="1" dirty="0">
                <a:latin typeface="Calibri" panose="020F0502020204030204" pitchFamily="34" charset="0"/>
                <a:cs typeface="Calibri" panose="020F0502020204030204" pitchFamily="34" charset="0"/>
              </a:endParaRP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grpSp>
      <p:pic>
        <p:nvPicPr>
          <p:cNvPr id="1030" name="Picture 6">
            <a:extLst>
              <a:ext uri="{FF2B5EF4-FFF2-40B4-BE49-F238E27FC236}">
                <a16:creationId xmlns:a16="http://schemas.microsoft.com/office/drawing/2014/main" id="{5D07940B-D6FC-64CA-2281-EB9D8436D7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83" t="6859" r="8462" b="19441"/>
          <a:stretch/>
        </p:blipFill>
        <p:spPr bwMode="auto">
          <a:xfrm>
            <a:off x="8861284" y="3505838"/>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665" b="28052"/>
          <a:stretch/>
        </p:blipFill>
        <p:spPr>
          <a:xfrm>
            <a:off x="3026104" y="4338551"/>
            <a:ext cx="1437360" cy="323936"/>
          </a:xfrm>
          <a:prstGeom prst="rect">
            <a:avLst/>
          </a:prstGeom>
        </p:spPr>
      </p:pic>
      <p:sp>
        <p:nvSpPr>
          <p:cNvPr id="7" name="Rechteck: abgerundete Ecken 6">
            <a:extLst>
              <a:ext uri="{FF2B5EF4-FFF2-40B4-BE49-F238E27FC236}">
                <a16:creationId xmlns:a16="http://schemas.microsoft.com/office/drawing/2014/main" id="{59267BF4-9E81-A57A-5324-18CEADD7F28D}"/>
              </a:ext>
            </a:extLst>
          </p:cNvPr>
          <p:cNvSpPr/>
          <p:nvPr/>
        </p:nvSpPr>
        <p:spPr>
          <a:xfrm>
            <a:off x="5759757" y="4940728"/>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Inhaltsplatzhalter 4">
            <a:extLst>
              <a:ext uri="{FF2B5EF4-FFF2-40B4-BE49-F238E27FC236}">
                <a16:creationId xmlns:a16="http://schemas.microsoft.com/office/drawing/2014/main" id="{5FB462AE-8D17-8492-03BC-9EC3CC5EA1C8}"/>
              </a:ext>
            </a:extLst>
          </p:cNvPr>
          <p:cNvSpPr txBox="1">
            <a:spLocks/>
          </p:cNvSpPr>
          <p:nvPr/>
        </p:nvSpPr>
        <p:spPr>
          <a:xfrm>
            <a:off x="6048273" y="523253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a:latin typeface="Calibri" panose="020F0502020204030204" pitchFamily="34" charset="0"/>
                <a:cs typeface="Calibri" panose="020F0502020204030204" pitchFamily="34" charset="0"/>
              </a:rPr>
              <a:t>M.Eng.</a:t>
            </a:r>
            <a:br>
              <a:rPr lang="de-DE" sz="2000">
                <a:latin typeface="Calibri" panose="020F0502020204030204" pitchFamily="34" charset="0"/>
                <a:cs typeface="Calibri" panose="020F0502020204030204" pitchFamily="34" charset="0"/>
              </a:rPr>
            </a:br>
            <a:r>
              <a:rPr lang="de-DE" sz="2000">
                <a:latin typeface="Calibri" panose="020F0502020204030204" pitchFamily="34" charset="0"/>
                <a:cs typeface="Calibri" panose="020F0502020204030204" pitchFamily="34" charset="0"/>
              </a:rPr>
              <a:t>Pascal Graf</a:t>
            </a:r>
            <a:endParaRPr lang="de-DE" sz="2000" dirty="0">
              <a:latin typeface="Calibri" panose="020F0502020204030204" pitchFamily="34" charset="0"/>
              <a:cs typeface="Calibri" panose="020F0502020204030204" pitchFamily="34" charset="0"/>
            </a:endParaRPr>
          </a:p>
        </p:txBody>
      </p:sp>
      <p:pic>
        <p:nvPicPr>
          <p:cNvPr id="12" name="Picture 2">
            <a:extLst>
              <a:ext uri="{FF2B5EF4-FFF2-40B4-BE49-F238E27FC236}">
                <a16:creationId xmlns:a16="http://schemas.microsoft.com/office/drawing/2014/main" id="{51BE4C92-DC5C-CB04-2AF7-2B1F4646E0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49864" y="5115572"/>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3" name="Inhaltsplatzhalter 4">
            <a:extLst>
              <a:ext uri="{FF2B5EF4-FFF2-40B4-BE49-F238E27FC236}">
                <a16:creationId xmlns:a16="http://schemas.microsoft.com/office/drawing/2014/main" id="{CDE18554-86E4-AE19-871F-78BC31B6B101}"/>
              </a:ext>
            </a:extLst>
          </p:cNvPr>
          <p:cNvSpPr txBox="1">
            <a:spLocks/>
          </p:cNvSpPr>
          <p:nvPr/>
        </p:nvSpPr>
        <p:spPr>
          <a:xfrm>
            <a:off x="6058521" y="5785692"/>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4" name="Picture 2">
            <a:extLst>
              <a:ext uri="{FF2B5EF4-FFF2-40B4-BE49-F238E27FC236}">
                <a16:creationId xmlns:a16="http://schemas.microsoft.com/office/drawing/2014/main" id="{71C0C517-FA7D-9E83-B8E2-D933B7D270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2557" y="5070569"/>
            <a:ext cx="928985" cy="32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76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6</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7</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2902132088"/>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6" y="4652412"/>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spTree>
    <p:extLst>
      <p:ext uri="{BB962C8B-B14F-4D97-AF65-F5344CB8AC3E}">
        <p14:creationId xmlns:p14="http://schemas.microsoft.com/office/powerpoint/2010/main" val="506601370"/>
      </p:ext>
    </p:extLst>
  </p:cSld>
  <p:clrMapOvr>
    <a:masterClrMapping/>
  </p:clrMapOvr>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2617</Words>
  <Application>Microsoft Office PowerPoint</Application>
  <PresentationFormat>Breitbild</PresentationFormat>
  <Paragraphs>450</Paragraphs>
  <Slides>40</Slides>
  <Notes>30</Notes>
  <HiddenSlides>1</HiddenSlides>
  <MMClips>15</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40</vt:i4>
      </vt:variant>
    </vt:vector>
  </HeadingPairs>
  <TitlesOfParts>
    <vt:vector size="46" baseType="lpstr">
      <vt:lpstr>Arial</vt:lpstr>
      <vt:lpstr>Calibri</vt:lpstr>
      <vt:lpstr>Söhne</vt:lpstr>
      <vt:lpstr>Wingdings</vt:lpstr>
      <vt:lpstr>2_PPT_HHN_16x9_DE_02</vt:lpstr>
      <vt:lpstr>3_PPT_HHN_16x9_DE_02</vt:lpstr>
      <vt:lpstr>Einführung in die Künstliche Intelligenz 1</vt:lpstr>
      <vt:lpstr>Teilnehmende Partner</vt:lpstr>
      <vt:lpstr>Teilnehmende Partner</vt:lpstr>
      <vt:lpstr>Teilnehmende Partner</vt:lpstr>
      <vt:lpstr>Wer sind Wir?</vt:lpstr>
      <vt:lpstr>Künstliche Intelligenz… Welche Begriffe fallen euch ein?</vt:lpstr>
      <vt:lpstr>Was ist Künstliche IntelligenZ?</vt:lpstr>
      <vt:lpstr>Wo begegnet euch KI im Alltag?</vt:lpstr>
      <vt:lpstr>Geschichte der KI</vt:lpstr>
      <vt:lpstr>Geschichte der KI</vt:lpstr>
      <vt:lpstr>2011: IBM Watson gewinnt Jeopardy!  </vt:lpstr>
      <vt:lpstr>Geschichte der KI</vt:lpstr>
      <vt:lpstr>„State of The Art“ Beispiel</vt:lpstr>
      <vt:lpstr>Was ist KI?</vt:lpstr>
      <vt:lpstr>KI vs. ML VS. DL</vt:lpstr>
      <vt:lpstr>Einfache KI</vt:lpstr>
      <vt:lpstr>KI vs. ML VS. DL</vt:lpstr>
      <vt:lpstr>Machine Learning</vt:lpstr>
      <vt:lpstr>Machine Learning</vt:lpstr>
      <vt:lpstr>Machine Learning</vt:lpstr>
      <vt:lpstr>Machine Learning</vt:lpstr>
      <vt:lpstr>Machine Learning</vt:lpstr>
      <vt:lpstr>Machine Learning</vt:lpstr>
      <vt:lpstr>Machine Learning</vt:lpstr>
      <vt:lpstr>KI vs. ML VS. DL</vt:lpstr>
      <vt:lpstr>KI vs. ML VS. DL</vt:lpstr>
      <vt:lpstr>KI vs. ML VS. DL</vt:lpstr>
      <vt:lpstr>KI vs. ML VS. DL</vt:lpstr>
      <vt:lpstr>KI vs. ML VS. DL</vt:lpstr>
      <vt:lpstr>KI vs. ML VS. DL</vt:lpstr>
      <vt:lpstr>KI vs. ML VS. DL</vt:lpstr>
      <vt:lpstr>Möglichkeiten und Grenzen von KI</vt:lpstr>
      <vt:lpstr>KI an der Hochschule Heilbronn</vt:lpstr>
      <vt:lpstr>KI an der Hochschule Heilbronn</vt:lpstr>
      <vt:lpstr>PowerPoint-Präsentation</vt:lpstr>
      <vt:lpstr>Demonstratoren</vt:lpstr>
      <vt:lpstr>Auswirkungen</vt:lpstr>
      <vt:lpstr>Künstliche Intelligenz Welche Begriffe sind noch nicht klar?</vt:lpstr>
      <vt:lpstr>Wie geht es jetzt weiter?</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Pascal Graf</cp:lastModifiedBy>
  <cp:revision>151</cp:revision>
  <cp:lastPrinted>2020-10-20T08:16:59Z</cp:lastPrinted>
  <dcterms:created xsi:type="dcterms:W3CDTF">2020-09-11T11:07:21Z</dcterms:created>
  <dcterms:modified xsi:type="dcterms:W3CDTF">2023-10-09T07:26:48Z</dcterms:modified>
</cp:coreProperties>
</file>